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6"/>
  </p:notesMasterIdLst>
  <p:handoutMasterIdLst>
    <p:handoutMasterId r:id="rId97"/>
  </p:handoutMasterIdLst>
  <p:sldIdLst>
    <p:sldId id="282" r:id="rId3"/>
    <p:sldId id="283" r:id="rId4"/>
    <p:sldId id="396" r:id="rId5"/>
    <p:sldId id="397" r:id="rId6"/>
    <p:sldId id="411" r:id="rId7"/>
    <p:sldId id="422" r:id="rId8"/>
    <p:sldId id="434" r:id="rId9"/>
    <p:sldId id="435" r:id="rId10"/>
    <p:sldId id="412" r:id="rId11"/>
    <p:sldId id="442" r:id="rId12"/>
    <p:sldId id="415" r:id="rId13"/>
    <p:sldId id="416" r:id="rId14"/>
    <p:sldId id="436" r:id="rId15"/>
    <p:sldId id="410" r:id="rId16"/>
    <p:sldId id="417" r:id="rId17"/>
    <p:sldId id="418" r:id="rId18"/>
    <p:sldId id="419" r:id="rId19"/>
    <p:sldId id="420" r:id="rId20"/>
    <p:sldId id="421" r:id="rId21"/>
    <p:sldId id="439" r:id="rId22"/>
    <p:sldId id="440" r:id="rId23"/>
    <p:sldId id="441" r:id="rId24"/>
    <p:sldId id="398" r:id="rId25"/>
    <p:sldId id="399" r:id="rId26"/>
    <p:sldId id="443"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480" r:id="rId47"/>
    <p:sldId id="473" r:id="rId48"/>
    <p:sldId id="474" r:id="rId49"/>
    <p:sldId id="475" r:id="rId50"/>
    <p:sldId id="476" r:id="rId51"/>
    <p:sldId id="477" r:id="rId52"/>
    <p:sldId id="478" r:id="rId53"/>
    <p:sldId id="479" r:id="rId54"/>
    <p:sldId id="505" r:id="rId55"/>
    <p:sldId id="506" r:id="rId56"/>
    <p:sldId id="507" r:id="rId57"/>
    <p:sldId id="508" r:id="rId58"/>
    <p:sldId id="509" r:id="rId59"/>
    <p:sldId id="510" r:id="rId60"/>
    <p:sldId id="400" r:id="rId61"/>
    <p:sldId id="401" r:id="rId62"/>
    <p:sldId id="472" r:id="rId63"/>
    <p:sldId id="402" r:id="rId64"/>
    <p:sldId id="470" r:id="rId65"/>
    <p:sldId id="471" r:id="rId66"/>
    <p:sldId id="503" r:id="rId67"/>
    <p:sldId id="461" r:id="rId68"/>
    <p:sldId id="468" r:id="rId69"/>
    <p:sldId id="504" r:id="rId70"/>
    <p:sldId id="403" r:id="rId71"/>
    <p:sldId id="404" r:id="rId72"/>
    <p:sldId id="462" r:id="rId73"/>
    <p:sldId id="409" r:id="rId74"/>
    <p:sldId id="405" r:id="rId75"/>
    <p:sldId id="437" r:id="rId76"/>
    <p:sldId id="463" r:id="rId77"/>
    <p:sldId id="464" r:id="rId78"/>
    <p:sldId id="465" r:id="rId79"/>
    <p:sldId id="500" r:id="rId80"/>
    <p:sldId id="501" r:id="rId81"/>
    <p:sldId id="467" r:id="rId82"/>
    <p:sldId id="502" r:id="rId83"/>
    <p:sldId id="466" r:id="rId84"/>
    <p:sldId id="456" r:id="rId85"/>
    <p:sldId id="457" r:id="rId86"/>
    <p:sldId id="445" r:id="rId87"/>
    <p:sldId id="458" r:id="rId88"/>
    <p:sldId id="459" r:id="rId89"/>
    <p:sldId id="407" r:id="rId90"/>
    <p:sldId id="438" r:id="rId91"/>
    <p:sldId id="455" r:id="rId92"/>
    <p:sldId id="446" r:id="rId93"/>
    <p:sldId id="408" r:id="rId94"/>
    <p:sldId id="460" r:id="rId95"/>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ob Staples" initials="JS" lastIdx="6" clrIdx="0">
    <p:extLst>
      <p:ext uri="{19B8F6BF-5375-455C-9EA6-DF929625EA0E}">
        <p15:presenceInfo xmlns:p15="http://schemas.microsoft.com/office/powerpoint/2012/main" xmlns="" userId="Jacob Staples" providerId="None"/>
      </p:ext>
    </p:extLst>
  </p:cmAuthor>
  <p:cmAuthor id="2" name="Angelina Macwan" initials="AM"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F61"/>
    <a:srgbClr val="FF3300"/>
    <a:srgbClr val="FEF298"/>
    <a:srgbClr val="000000"/>
    <a:srgbClr val="111111"/>
    <a:srgbClr val="F49180"/>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76712" autoAdjust="0"/>
  </p:normalViewPr>
  <p:slideViewPr>
    <p:cSldViewPr snapToGrid="0" snapToObjects="1">
      <p:cViewPr>
        <p:scale>
          <a:sx n="50" d="100"/>
          <a:sy n="50" d="100"/>
        </p:scale>
        <p:origin x="-160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1-23T18:04:06.587" idx="1">
    <p:pos x="3320" y="2565"/>
    <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7-01-23T18:04:06.587" idx="2">
    <p:pos x="3384" y="2940"/>
    <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7-01-23T18:04:06.587" idx="3">
    <p:pos x="3320" y="2565"/>
    <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7-01-23T18:04:06.587" idx="4">
    <p:pos x="3320" y="2565"/>
    <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7-01-23T18:04:06.587" idx="5">
    <p:pos x="3320" y="2565"/>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2/2/2017</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2/2/2017</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30462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19</a:t>
            </a:fld>
            <a:endParaRPr lang="en-US"/>
          </a:p>
        </p:txBody>
      </p:sp>
    </p:spTree>
    <p:extLst>
      <p:ext uri="{BB962C8B-B14F-4D97-AF65-F5344CB8AC3E}">
        <p14:creationId xmlns:p14="http://schemas.microsoft.com/office/powerpoint/2010/main" val="14324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21</a:t>
            </a:fld>
            <a:endParaRPr lang="en-US"/>
          </a:p>
        </p:txBody>
      </p:sp>
    </p:spTree>
    <p:extLst>
      <p:ext uri="{BB962C8B-B14F-4D97-AF65-F5344CB8AC3E}">
        <p14:creationId xmlns:p14="http://schemas.microsoft.com/office/powerpoint/2010/main" val="33189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KR:</a:t>
            </a:r>
            <a:r>
              <a:rPr lang="en-US" baseline="0" dirty="0" smtClean="0"/>
              <a:t> Jacob’s stuff, vocabulary– distinction between semantic (what does this piece of code do)  and resource related (what does it depend on, what does it use, how much is needed to function) knowledge. Depends on program analysis for the resource part, and the human developer for the semantics part. This is also a candidate for transition– if there is a good visual explorer of the KB, human maintainers of ATAK/TAK server will benefit in debugging, and handling change requests.</a:t>
            </a:r>
            <a:endParaRPr lang="en-US" dirty="0" smtClean="0"/>
          </a:p>
          <a:p>
            <a:endParaRPr lang="en-US" dirty="0" smtClean="0"/>
          </a:p>
          <a:p>
            <a:r>
              <a:rPr lang="en-US" dirty="0" smtClean="0"/>
              <a:t>Resource usage inference: UCR, the hard</a:t>
            </a:r>
            <a:r>
              <a:rPr lang="en-US" baseline="0" dirty="0" smtClean="0"/>
              <a:t> problem here is that in many cases resource usage depends on other factors like inputs, transitivity and external factors. For example, how much bandwidth is used by a single attack client depends on the size of images being sent, how frequently they are being sent (these are highlighting dependency on inputs) but also whether there was a image transformer between the sensor and the actual sensor (this is highlighting the transitivity issue). Similarly, at the server side, which is responsible for disseminating the images, in addition to input and transitivity,  </a:t>
            </a:r>
            <a:r>
              <a:rPr lang="en-US" baseline="0" dirty="0" err="1" smtClean="0"/>
              <a:t>bw</a:t>
            </a:r>
            <a:r>
              <a:rPr lang="en-US" baseline="0" dirty="0" smtClean="0"/>
              <a:t> consumption will depend on how many clients are there. How do we discover these dependencies? Is program analysis (static, dynamic, </a:t>
            </a:r>
            <a:r>
              <a:rPr lang="en-US" baseline="0" dirty="0" err="1" smtClean="0"/>
              <a:t>concolic</a:t>
            </a:r>
            <a:r>
              <a:rPr lang="en-US" baseline="0" dirty="0" smtClean="0"/>
              <a:t>…) enough? Can this be combined with testing, mutation testing </a:t>
            </a:r>
            <a:r>
              <a:rPr lang="en-US" baseline="0" dirty="0" err="1" smtClean="0"/>
              <a:t>etc</a:t>
            </a:r>
            <a:r>
              <a:rPr lang="en-US" baseline="0" dirty="0" smtClean="0"/>
              <a:t>? This is the R&amp;D agenda this area is pushing.</a:t>
            </a:r>
            <a:endParaRPr lang="en-US" dirty="0" smtClean="0"/>
          </a:p>
          <a:p>
            <a:endParaRPr lang="en-US" dirty="0" smtClean="0"/>
          </a:p>
          <a:p>
            <a:r>
              <a:rPr lang="en-US" dirty="0" smtClean="0"/>
              <a:t>Resource</a:t>
            </a:r>
            <a:r>
              <a:rPr lang="en-US" baseline="0" dirty="0" smtClean="0"/>
              <a:t> types: Checking: is this a valid assignment. Selection: find a valid assignment from available choices. Choice: find the best choice, based on some criteria</a:t>
            </a:r>
          </a:p>
          <a:p>
            <a:r>
              <a:rPr lang="en-US" baseline="0" dirty="0" smtClean="0"/>
              <a:t>Eric W/student are working on this. The idea is to check, select, choose the DFU such that the resource requirements and resource availability can be analyzed as type analysis. This gives a formal backing for transformations/mutations that the </a:t>
            </a:r>
            <a:r>
              <a:rPr lang="en-US" baseline="0" dirty="0" err="1" smtClean="0"/>
              <a:t>IMMoRTALS</a:t>
            </a:r>
            <a:r>
              <a:rPr lang="en-US" baseline="0" dirty="0" smtClean="0"/>
              <a:t> DAS performs.</a:t>
            </a:r>
          </a:p>
          <a:p>
            <a:endParaRPr lang="en-US" baseline="0" dirty="0" smtClean="0"/>
          </a:p>
          <a:p>
            <a:r>
              <a:rPr lang="en-US" baseline="0" dirty="0" smtClean="0"/>
              <a:t>Efficient and novel use of mutation testing: this is Alex and </a:t>
            </a:r>
            <a:r>
              <a:rPr lang="en-US" baseline="0" dirty="0" err="1" smtClean="0"/>
              <a:t>Arpit</a:t>
            </a:r>
            <a:r>
              <a:rPr lang="en-US" baseline="0" dirty="0" smtClean="0"/>
              <a:t>,  the questions  we are trying to answer are as follows.</a:t>
            </a:r>
          </a:p>
          <a:p>
            <a:pPr marL="228600" indent="-228600">
              <a:buFont typeface="+mj-lt"/>
              <a:buAutoNum type="arabicPeriod"/>
            </a:pPr>
            <a:r>
              <a:rPr lang="en-US" baseline="0" dirty="0" smtClean="0"/>
              <a:t> Can we use mutation testing to discover dependency that perhaps is not possible to find by program analysis. How efficiently can we discover these dependency, what kind of dependencies can this technique discover?</a:t>
            </a:r>
          </a:p>
          <a:p>
            <a:pPr marL="228600" indent="-228600">
              <a:buFont typeface="+mj-lt"/>
              <a:buAutoNum type="arabicPeriod"/>
            </a:pPr>
            <a:r>
              <a:rPr lang="en-US" baseline="0" dirty="0" smtClean="0"/>
              <a:t>Can we find a reduced version of a program that preserves the semantic spec and mission requirement of the program, and how can we make this more efficient.  Especially, if we want to reduce the dependency on labeled tests, what additional information and in what form, can we make use of? Can we extend this technique to do something other than reduce, e.g., substitute?</a:t>
            </a:r>
          </a:p>
          <a:p>
            <a:endParaRPr lang="en-US" baseline="0" dirty="0" smtClean="0"/>
          </a:p>
          <a:p>
            <a:r>
              <a:rPr lang="en-US" baseline="0" dirty="0" smtClean="0"/>
              <a:t>Schema independent query system– This is </a:t>
            </a:r>
            <a:r>
              <a:rPr lang="en-US" baseline="0" dirty="0" err="1" smtClean="0"/>
              <a:t>Arash’s</a:t>
            </a:r>
            <a:r>
              <a:rPr lang="en-US" baseline="0" dirty="0" smtClean="0"/>
              <a:t> work.  The idea is that in many cases SA data is persisted in a DB, and the schema of the tables are  changed for performance or other reasons (e.g., merging two tables, splitting a table </a:t>
            </a:r>
            <a:r>
              <a:rPr lang="en-US" baseline="0" dirty="0" err="1" smtClean="0"/>
              <a:t>etc</a:t>
            </a:r>
            <a:r>
              <a:rPr lang="en-US" baseline="0" dirty="0" smtClean="0"/>
              <a:t>). The goal of this R&amp;D thrust is to learn to rewrite the queries against the new schema by looking at the current queries, current schema and the answers they return.  </a:t>
            </a:r>
            <a:r>
              <a:rPr lang="en-US" baseline="0" dirty="0" smtClean="0">
                <a:solidFill>
                  <a:srgbClr val="FF0000"/>
                </a:solidFill>
              </a:rPr>
              <a:t>Question for </a:t>
            </a:r>
            <a:r>
              <a:rPr lang="en-US" baseline="0" dirty="0" err="1" smtClean="0">
                <a:solidFill>
                  <a:srgbClr val="FF0000"/>
                </a:solidFill>
              </a:rPr>
              <a:t>Arash</a:t>
            </a:r>
            <a:r>
              <a:rPr lang="en-US" baseline="0" dirty="0" smtClean="0">
                <a:solidFill>
                  <a:srgbClr val="FF0000"/>
                </a:solidFill>
              </a:rPr>
              <a:t>: I know it is a different problem, but the audience may ask will you handle addition or deletion of columns, or changing types of the columns (say mm-</a:t>
            </a:r>
            <a:r>
              <a:rPr lang="en-US" baseline="0" dirty="0" err="1" smtClean="0">
                <a:solidFill>
                  <a:srgbClr val="FF0000"/>
                </a:solidFill>
              </a:rPr>
              <a:t>dd</a:t>
            </a:r>
            <a:r>
              <a:rPr lang="en-US" baseline="0" dirty="0" smtClean="0">
                <a:solidFill>
                  <a:srgbClr val="FF0000"/>
                </a:solidFill>
              </a:rPr>
              <a:t>-</a:t>
            </a:r>
            <a:r>
              <a:rPr lang="en-US" baseline="0" dirty="0" err="1" smtClean="0">
                <a:solidFill>
                  <a:srgbClr val="FF0000"/>
                </a:solidFill>
              </a:rPr>
              <a:t>yy</a:t>
            </a:r>
            <a:r>
              <a:rPr lang="en-US" baseline="0" dirty="0" smtClean="0">
                <a:solidFill>
                  <a:srgbClr val="FF0000"/>
                </a:solidFill>
              </a:rPr>
              <a:t> to mm-</a:t>
            </a:r>
            <a:r>
              <a:rPr lang="en-US" baseline="0" dirty="0" err="1" smtClean="0">
                <a:solidFill>
                  <a:srgbClr val="FF0000"/>
                </a:solidFill>
              </a:rPr>
              <a:t>dd</a:t>
            </a:r>
            <a:r>
              <a:rPr lang="en-US" baseline="0" dirty="0" smtClean="0">
                <a:solidFill>
                  <a:srgbClr val="FF0000"/>
                </a:solidFill>
              </a:rPr>
              <a:t>-</a:t>
            </a:r>
            <a:r>
              <a:rPr lang="en-US" baseline="0" dirty="0" err="1" smtClean="0">
                <a:solidFill>
                  <a:srgbClr val="FF0000"/>
                </a:solidFill>
              </a:rPr>
              <a:t>yyyy</a:t>
            </a:r>
            <a:r>
              <a:rPr lang="en-US" baseline="0" dirty="0" smtClean="0">
                <a:solidFill>
                  <a:srgbClr val="FF0000"/>
                </a:solidFill>
              </a:rPr>
              <a:t>,  string to number </a:t>
            </a:r>
            <a:r>
              <a:rPr lang="en-US" baseline="0" dirty="0" err="1" smtClean="0">
                <a:solidFill>
                  <a:srgbClr val="FF0000"/>
                </a:solidFill>
              </a:rPr>
              <a:t>etc</a:t>
            </a:r>
            <a:r>
              <a:rPr lang="en-US" baseline="0" dirty="0" smtClean="0">
                <a:solidFill>
                  <a:srgbClr val="FF0000"/>
                </a:solidFill>
              </a:rPr>
              <a:t>)</a:t>
            </a:r>
          </a:p>
          <a:p>
            <a:endParaRPr lang="en-US" baseline="0" dirty="0" smtClean="0">
              <a:solidFill>
                <a:srgbClr val="FF0000"/>
              </a:solidFill>
            </a:endParaRPr>
          </a:p>
          <a:p>
            <a:r>
              <a:rPr lang="en-US" baseline="0" dirty="0" smtClean="0">
                <a:solidFill>
                  <a:srgbClr val="FF0000"/>
                </a:solidFill>
              </a:rPr>
              <a:t>Model of models: For KR and analysis of the represented facts, we have assumed a certain model of things, E.g., an android application consists of A B and C. It is impractical to assume that model will remain valid for a long time. Sooner or later that model will change/evolve. What happens then? This is the area that Fred is working on. </a:t>
            </a:r>
          </a:p>
          <a:p>
            <a:endParaRPr lang="en-US" baseline="0" dirty="0" smtClean="0">
              <a:solidFill>
                <a:srgbClr val="FF0000"/>
              </a:solidFill>
            </a:endParaRPr>
          </a:p>
          <a:p>
            <a:r>
              <a:rPr lang="en-US" baseline="0" dirty="0" smtClean="0">
                <a:solidFill>
                  <a:srgbClr val="FF0000"/>
                </a:solidFill>
              </a:rPr>
              <a:t>Systematic transformation  of code: this to make our approach to substitute or synthesize DFUs more transferable– i.e., to make it work in more contexts, relax some of the architectural assumptions that  it works only for  this pattern (</a:t>
            </a:r>
            <a:r>
              <a:rPr lang="en-US" baseline="0" dirty="0" err="1" smtClean="0">
                <a:solidFill>
                  <a:srgbClr val="FF0000"/>
                </a:solidFill>
              </a:rPr>
              <a:t>init</a:t>
            </a:r>
            <a:r>
              <a:rPr lang="en-US" baseline="0" dirty="0" smtClean="0">
                <a:solidFill>
                  <a:srgbClr val="FF0000"/>
                </a:solidFill>
              </a:rPr>
              <a:t>-use-destroy) or a </a:t>
            </a:r>
            <a:r>
              <a:rPr lang="en-US" baseline="0" dirty="0" err="1" smtClean="0">
                <a:solidFill>
                  <a:srgbClr val="FF0000"/>
                </a:solidFill>
              </a:rPr>
              <a:t>pipleline</a:t>
            </a:r>
            <a:r>
              <a:rPr lang="en-US" baseline="0" dirty="0" smtClean="0">
                <a:solidFill>
                  <a:srgbClr val="FF0000"/>
                </a:solidFill>
              </a:rPr>
              <a:t> structure, can we get it to work in binary and byte code?  This is an area that BBN is looking at. Have interaction with the mutation testing work. </a:t>
            </a:r>
          </a:p>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24</a:t>
            </a:fld>
            <a:endParaRPr lang="en-US"/>
          </a:p>
        </p:txBody>
      </p:sp>
    </p:spTree>
    <p:extLst>
      <p:ext uri="{BB962C8B-B14F-4D97-AF65-F5344CB8AC3E}">
        <p14:creationId xmlns:p14="http://schemas.microsoft.com/office/powerpoint/2010/main" val="32543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Intution</a:t>
            </a:r>
            <a:r>
              <a:rPr lang="en-US" dirty="0" smtClean="0"/>
              <a:t> – Mutant P’ is still useful program that is going to replace original program, It</a:t>
            </a:r>
            <a:r>
              <a:rPr lang="en-US" baseline="0" dirty="0" smtClean="0"/>
              <a:t> will still execute most of the functionality in more or less similar way, When resource adaptation happens, they cannot be drastically different. </a:t>
            </a:r>
            <a:endParaRPr lang="en-US" dirty="0"/>
          </a:p>
        </p:txBody>
      </p:sp>
      <p:sp>
        <p:nvSpPr>
          <p:cNvPr id="4" name="Slide Number Placeholder 3"/>
          <p:cNvSpPr>
            <a:spLocks noGrp="1"/>
          </p:cNvSpPr>
          <p:nvPr>
            <p:ph type="sldNum" sz="quarter" idx="10"/>
          </p:nvPr>
        </p:nvSpPr>
        <p:spPr/>
        <p:txBody>
          <a:bodyPr/>
          <a:lstStyle/>
          <a:p>
            <a:fld id="{65E4CFDE-8DD0-430F-BE91-107A168997B9}" type="slidenum">
              <a:rPr lang="en-US" smtClean="0"/>
              <a:t>54</a:t>
            </a:fld>
            <a:endParaRPr lang="en-US"/>
          </a:p>
        </p:txBody>
      </p:sp>
    </p:spTree>
    <p:extLst>
      <p:ext uri="{BB962C8B-B14F-4D97-AF65-F5344CB8AC3E}">
        <p14:creationId xmlns:p14="http://schemas.microsoft.com/office/powerpoint/2010/main" val="3594354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Intution</a:t>
            </a:r>
            <a:r>
              <a:rPr lang="en-US" dirty="0" smtClean="0"/>
              <a:t> – Mutant P’ is still useful program that is going to replace original program, It</a:t>
            </a:r>
            <a:r>
              <a:rPr lang="en-US" baseline="0" dirty="0" smtClean="0"/>
              <a:t> will still execute most of the functionality in more or less similar way, When resource adaptation happens, they cannot be drastically different. </a:t>
            </a:r>
            <a:endParaRPr lang="en-US" dirty="0"/>
          </a:p>
        </p:txBody>
      </p:sp>
      <p:sp>
        <p:nvSpPr>
          <p:cNvPr id="4" name="Slide Number Placeholder 3"/>
          <p:cNvSpPr>
            <a:spLocks noGrp="1"/>
          </p:cNvSpPr>
          <p:nvPr>
            <p:ph type="sldNum" sz="quarter" idx="10"/>
          </p:nvPr>
        </p:nvSpPr>
        <p:spPr/>
        <p:txBody>
          <a:bodyPr/>
          <a:lstStyle/>
          <a:p>
            <a:fld id="{65E4CFDE-8DD0-430F-BE91-107A168997B9}" type="slidenum">
              <a:rPr lang="en-US" smtClean="0"/>
              <a:t>55</a:t>
            </a:fld>
            <a:endParaRPr lang="en-US"/>
          </a:p>
        </p:txBody>
      </p:sp>
    </p:spTree>
    <p:extLst>
      <p:ext uri="{BB962C8B-B14F-4D97-AF65-F5344CB8AC3E}">
        <p14:creationId xmlns:p14="http://schemas.microsoft.com/office/powerpoint/2010/main" val="260589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Intution</a:t>
            </a:r>
            <a:r>
              <a:rPr lang="en-US" dirty="0" smtClean="0"/>
              <a:t> – Mutant P’ is still useful program that is going to replace original program, It</a:t>
            </a:r>
            <a:r>
              <a:rPr lang="en-US" baseline="0" dirty="0" smtClean="0"/>
              <a:t> will still execute most of the functionality in more or less similar way, When resource adaptation happens, they cannot be drastically different. </a:t>
            </a:r>
            <a:endParaRPr lang="en-US" dirty="0"/>
          </a:p>
        </p:txBody>
      </p:sp>
      <p:sp>
        <p:nvSpPr>
          <p:cNvPr id="4" name="Slide Number Placeholder 3"/>
          <p:cNvSpPr>
            <a:spLocks noGrp="1"/>
          </p:cNvSpPr>
          <p:nvPr>
            <p:ph type="sldNum" sz="quarter" idx="10"/>
          </p:nvPr>
        </p:nvSpPr>
        <p:spPr/>
        <p:txBody>
          <a:bodyPr/>
          <a:lstStyle/>
          <a:p>
            <a:fld id="{65E4CFDE-8DD0-430F-BE91-107A168997B9}" type="slidenum">
              <a:rPr lang="en-US" smtClean="0"/>
              <a:t>56</a:t>
            </a:fld>
            <a:endParaRPr lang="en-US"/>
          </a:p>
        </p:txBody>
      </p:sp>
    </p:spTree>
    <p:extLst>
      <p:ext uri="{BB962C8B-B14F-4D97-AF65-F5344CB8AC3E}">
        <p14:creationId xmlns:p14="http://schemas.microsoft.com/office/powerpoint/2010/main" val="513001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Intution</a:t>
            </a:r>
            <a:r>
              <a:rPr lang="en-US" dirty="0" smtClean="0"/>
              <a:t> – Mutant P’ is still useful program that is going to replace original program, It</a:t>
            </a:r>
            <a:r>
              <a:rPr lang="en-US" baseline="0" dirty="0" smtClean="0"/>
              <a:t> will still execute most of the functionality in more or less similar way, When resource adaptation happens, they cannot be drastically different. </a:t>
            </a:r>
            <a:endParaRPr lang="en-US" dirty="0"/>
          </a:p>
        </p:txBody>
      </p:sp>
      <p:sp>
        <p:nvSpPr>
          <p:cNvPr id="4" name="Slide Number Placeholder 3"/>
          <p:cNvSpPr>
            <a:spLocks noGrp="1"/>
          </p:cNvSpPr>
          <p:nvPr>
            <p:ph type="sldNum" sz="quarter" idx="10"/>
          </p:nvPr>
        </p:nvSpPr>
        <p:spPr/>
        <p:txBody>
          <a:bodyPr/>
          <a:lstStyle/>
          <a:p>
            <a:fld id="{65E4CFDE-8DD0-430F-BE91-107A168997B9}" type="slidenum">
              <a:rPr lang="en-US" smtClean="0"/>
              <a:t>57</a:t>
            </a:fld>
            <a:endParaRPr lang="en-US"/>
          </a:p>
        </p:txBody>
      </p:sp>
    </p:spTree>
    <p:extLst>
      <p:ext uri="{BB962C8B-B14F-4D97-AF65-F5344CB8AC3E}">
        <p14:creationId xmlns:p14="http://schemas.microsoft.com/office/powerpoint/2010/main" val="154338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Intution</a:t>
            </a:r>
            <a:r>
              <a:rPr lang="en-US" dirty="0" smtClean="0"/>
              <a:t> – Mutant P’ is still useful program that is going to replace original program, It</a:t>
            </a:r>
            <a:r>
              <a:rPr lang="en-US" baseline="0" dirty="0" smtClean="0"/>
              <a:t> will still execute most of the functionality in more or less similar way, When resource adaptation happens, they cannot be drastically different. </a:t>
            </a:r>
            <a:endParaRPr lang="en-US" dirty="0"/>
          </a:p>
        </p:txBody>
      </p:sp>
      <p:sp>
        <p:nvSpPr>
          <p:cNvPr id="4" name="Slide Number Placeholder 3"/>
          <p:cNvSpPr>
            <a:spLocks noGrp="1"/>
          </p:cNvSpPr>
          <p:nvPr>
            <p:ph type="sldNum" sz="quarter" idx="10"/>
          </p:nvPr>
        </p:nvSpPr>
        <p:spPr/>
        <p:txBody>
          <a:bodyPr/>
          <a:lstStyle/>
          <a:p>
            <a:fld id="{65E4CFDE-8DD0-430F-BE91-107A168997B9}" type="slidenum">
              <a:rPr lang="en-US" smtClean="0"/>
              <a:t>58</a:t>
            </a:fld>
            <a:endParaRPr lang="en-US"/>
          </a:p>
        </p:txBody>
      </p:sp>
    </p:spTree>
    <p:extLst>
      <p:ext uri="{BB962C8B-B14F-4D97-AF65-F5344CB8AC3E}">
        <p14:creationId xmlns:p14="http://schemas.microsoft.com/office/powerpoint/2010/main" val="312865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explaining the problem/complexity of the concept– the discussion can go into the experience with LL</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66</a:t>
            </a:fld>
            <a:endParaRPr lang="en-US"/>
          </a:p>
        </p:txBody>
      </p:sp>
    </p:spTree>
    <p:extLst>
      <p:ext uri="{BB962C8B-B14F-4D97-AF65-F5344CB8AC3E}">
        <p14:creationId xmlns:p14="http://schemas.microsoft.com/office/powerpoint/2010/main" val="62454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the items here are also noted in some way in slide 24 for linkage and continuity.</a:t>
            </a:r>
          </a:p>
          <a:p>
            <a:r>
              <a:rPr lang="en-US" baseline="0" dirty="0" smtClean="0"/>
              <a:t>Here they are grouped in terms of the TAs used in the BAA.</a:t>
            </a:r>
          </a:p>
          <a:p>
            <a:r>
              <a:rPr lang="en-US" baseline="0" dirty="0" smtClean="0"/>
              <a:t>It should also be easy for you  to put a performer overlay on top of these.  </a:t>
            </a:r>
            <a:endParaRPr lang="en-US" dirty="0" smtClean="0"/>
          </a:p>
          <a:p>
            <a:endParaRPr lang="en-US" dirty="0" smtClean="0"/>
          </a:p>
          <a:p>
            <a:r>
              <a:rPr lang="en-US" dirty="0" smtClean="0"/>
              <a:t>Note that we have rudimentary instances of replace  (DFU substitution),</a:t>
            </a:r>
            <a:r>
              <a:rPr lang="en-US" baseline="0" dirty="0" smtClean="0"/>
              <a:t> compose (create the </a:t>
            </a:r>
            <a:r>
              <a:rPr lang="en-US" baseline="0" dirty="0" err="1" smtClean="0"/>
              <a:t>scaledImageProducer</a:t>
            </a:r>
            <a:r>
              <a:rPr lang="en-US" baseline="0" dirty="0" smtClean="0"/>
              <a:t>) and reduce (using mutation testing)– they operate at their own layer (e.g., some at the DFU level, some at the whole program/AST level).  In phase 2 we plan to develop a more uniform and systematic coverage of the solution space.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71</a:t>
            </a:fld>
            <a:endParaRPr lang="en-US"/>
          </a:p>
        </p:txBody>
      </p:sp>
    </p:spTree>
    <p:extLst>
      <p:ext uri="{BB962C8B-B14F-4D97-AF65-F5344CB8AC3E}">
        <p14:creationId xmlns:p14="http://schemas.microsoft.com/office/powerpoint/2010/main" val="191812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6</a:t>
            </a:fld>
            <a:endParaRPr lang="en-US"/>
          </a:p>
        </p:txBody>
      </p:sp>
    </p:spTree>
    <p:extLst>
      <p:ext uri="{BB962C8B-B14F-4D97-AF65-F5344CB8AC3E}">
        <p14:creationId xmlns:p14="http://schemas.microsoft.com/office/powerpoint/2010/main" val="4277403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74</a:t>
            </a:fld>
            <a:endParaRPr lang="en-US"/>
          </a:p>
        </p:txBody>
      </p:sp>
    </p:spTree>
    <p:extLst>
      <p:ext uri="{BB962C8B-B14F-4D97-AF65-F5344CB8AC3E}">
        <p14:creationId xmlns:p14="http://schemas.microsoft.com/office/powerpoint/2010/main" val="4199580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7</a:t>
            </a:fld>
            <a:endParaRPr lang="en-US"/>
          </a:p>
        </p:txBody>
      </p:sp>
    </p:spTree>
    <p:extLst>
      <p:ext uri="{BB962C8B-B14F-4D97-AF65-F5344CB8AC3E}">
        <p14:creationId xmlns:p14="http://schemas.microsoft.com/office/powerpoint/2010/main" val="235438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8</a:t>
            </a:fld>
            <a:endParaRPr lang="en-US"/>
          </a:p>
        </p:txBody>
      </p:sp>
    </p:spTree>
    <p:extLst>
      <p:ext uri="{BB962C8B-B14F-4D97-AF65-F5344CB8AC3E}">
        <p14:creationId xmlns:p14="http://schemas.microsoft.com/office/powerpoint/2010/main" val="208159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in the top panel the </a:t>
            </a:r>
            <a:r>
              <a:rPr lang="en-US" dirty="0" err="1" smtClean="0"/>
              <a:t>env</a:t>
            </a:r>
            <a:r>
              <a:rPr lang="en-US" baseline="0" dirty="0" smtClean="0"/>
              <a:t> and mission </a:t>
            </a:r>
            <a:r>
              <a:rPr lang="en-US" baseline="0" dirty="0" err="1" smtClean="0"/>
              <a:t>req</a:t>
            </a:r>
            <a:r>
              <a:rPr lang="en-US" baseline="0" dirty="0" smtClean="0"/>
              <a:t> changes forces modification of the source code</a:t>
            </a:r>
          </a:p>
          <a:p>
            <a:r>
              <a:rPr lang="en-US" baseline="0" dirty="0" smtClean="0"/>
              <a:t>In the bottom panel– changes are in the operating </a:t>
            </a:r>
            <a:r>
              <a:rPr lang="en-US" baseline="0" dirty="0" err="1" smtClean="0"/>
              <a:t>env</a:t>
            </a:r>
            <a:r>
              <a:rPr lang="en-US" baseline="0" dirty="0" smtClean="0"/>
              <a:t>– i.e., changes are detected when the application is in operation. These changes are accommodated either by adjusting the behavior of the running application, or by altering the binary facilitated by the instrumentation component that was part of the running application.</a:t>
            </a:r>
          </a:p>
          <a:p>
            <a:endParaRPr lang="en-US" baseline="0" dirty="0" smtClean="0"/>
          </a:p>
          <a:p>
            <a:r>
              <a:rPr lang="en-US" baseline="0" dirty="0" smtClean="0"/>
              <a:t>Note- altering the behavior– by programming against the anticipated change, or by putting in a </a:t>
            </a:r>
            <a:r>
              <a:rPr lang="en-US" baseline="0" dirty="0" err="1" smtClean="0"/>
              <a:t>QoS</a:t>
            </a:r>
            <a:r>
              <a:rPr lang="en-US" baseline="0" dirty="0" smtClean="0"/>
              <a:t>-aware adaptive MW– was what we did in the past, and we do not want to focus on in this project. Our run time adaptation will be through transforming or rewriting the binary/bytecode or hots </a:t>
            </a:r>
            <a:r>
              <a:rPr lang="en-US" baseline="0" dirty="0" err="1" smtClean="0"/>
              <a:t>wapping</a:t>
            </a:r>
            <a:r>
              <a:rPr lang="en-US" baseline="0" dirty="0" smtClean="0"/>
              <a:t> the binary.</a:t>
            </a:r>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211663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312777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16</a:t>
            </a:fld>
            <a:endParaRPr lang="en-US"/>
          </a:p>
        </p:txBody>
      </p:sp>
    </p:spTree>
    <p:extLst>
      <p:ext uri="{BB962C8B-B14F-4D97-AF65-F5344CB8AC3E}">
        <p14:creationId xmlns:p14="http://schemas.microsoft.com/office/powerpoint/2010/main" val="307445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17</a:t>
            </a:fld>
            <a:endParaRPr lang="en-US"/>
          </a:p>
        </p:txBody>
      </p:sp>
    </p:spTree>
    <p:extLst>
      <p:ext uri="{BB962C8B-B14F-4D97-AF65-F5344CB8AC3E}">
        <p14:creationId xmlns:p14="http://schemas.microsoft.com/office/powerpoint/2010/main" val="130150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18</a:t>
            </a:fld>
            <a:endParaRPr lang="en-US"/>
          </a:p>
        </p:txBody>
      </p:sp>
    </p:spTree>
    <p:extLst>
      <p:ext uri="{BB962C8B-B14F-4D97-AF65-F5344CB8AC3E}">
        <p14:creationId xmlns:p14="http://schemas.microsoft.com/office/powerpoint/2010/main" val="226323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extLst>
      <p:ext uri="{BB962C8B-B14F-4D97-AF65-F5344CB8AC3E}">
        <p14:creationId xmlns:p14="http://schemas.microsoft.com/office/powerpoint/2010/main" val="28605840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extLst>
      <p:ext uri="{BB962C8B-B14F-4D97-AF65-F5344CB8AC3E}">
        <p14:creationId xmlns:p14="http://schemas.microsoft.com/office/powerpoint/2010/main" val="34774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extLst>
      <p:ext uri="{BB962C8B-B14F-4D97-AF65-F5344CB8AC3E}">
        <p14:creationId xmlns:p14="http://schemas.microsoft.com/office/powerpoint/2010/main" val="3679787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pic>
        <p:nvPicPr>
          <p:cNvPr id="5162" name="Picture 5161" descr="big_logo_ttle"/>
          <p:cNvPicPr>
            <a:picLocks noChangeAspect="1"/>
          </p:cNvPicPr>
          <p:nvPr/>
        </p:nvPicPr>
        <p:blipFill>
          <a:blip r:embed="rId2"/>
          <a:stretch>
            <a:fillRect/>
          </a:stretch>
        </p:blipFill>
        <p:spPr>
          <a:xfrm>
            <a:off x="5410200" y="0"/>
            <a:ext cx="3733800" cy="1076325"/>
          </a:xfrm>
          <a:prstGeom prst="rect">
            <a:avLst/>
          </a:prstGeom>
          <a:noFill/>
          <a:ln w="9525">
            <a:noFill/>
            <a:miter/>
          </a:ln>
        </p:spPr>
      </p:pic>
      <p:sp>
        <p:nvSpPr>
          <p:cNvPr id="5123" name="Title 5122"/>
          <p:cNvSpPr>
            <a:spLocks noGrp="1"/>
          </p:cNvSpPr>
          <p:nvPr>
            <p:ph type="ctrTitle"/>
          </p:nvPr>
        </p:nvSpPr>
        <p:spPr>
          <a:xfrm>
            <a:off x="1295400" y="1219200"/>
            <a:ext cx="7315200" cy="2057400"/>
          </a:xfrm>
          <a:prstGeom prst="rect">
            <a:avLst/>
          </a:prstGeom>
          <a:noFill/>
          <a:ln w="9525">
            <a:noFill/>
            <a:miter/>
          </a:ln>
        </p:spPr>
        <p:txBody>
          <a:bodyPr anchor="b"/>
          <a:lstStyle>
            <a:lvl1pPr lvl="0">
              <a:defRPr sz="4800" kern="1200"/>
            </a:lvl1pPr>
          </a:lstStyle>
          <a:p>
            <a:pPr lvl="0"/>
            <a:r>
              <a:rPr lang="en-US" altLang="en-US" dirty="0"/>
              <a:t>Click to edit Master title style</a:t>
            </a:r>
          </a:p>
        </p:txBody>
      </p:sp>
      <p:sp>
        <p:nvSpPr>
          <p:cNvPr id="5124" name="Subtitle 5123"/>
          <p:cNvSpPr>
            <a:spLocks noGrp="1"/>
          </p:cNvSpPr>
          <p:nvPr>
            <p:ph type="subTitle" idx="1"/>
          </p:nvPr>
        </p:nvSpPr>
        <p:spPr>
          <a:xfrm>
            <a:off x="1295400" y="3429000"/>
            <a:ext cx="7315200" cy="2057400"/>
          </a:xfrm>
          <a:prstGeom prst="rect">
            <a:avLst/>
          </a:prstGeom>
          <a:noFill/>
          <a:ln w="9525">
            <a:noFill/>
            <a:miter/>
          </a:ln>
        </p:spPr>
        <p:txBody>
          <a:bodyPr anchor="t"/>
          <a:lstStyle>
            <a:lvl1pPr marL="0" lvl="0" indent="0">
              <a:buNone/>
              <a:defRPr sz="3200" kern="1200">
                <a:solidFill>
                  <a:srgbClr val="2D6CC0"/>
                </a:solidFill>
              </a:defRPr>
            </a:lvl1pPr>
            <a:lvl2pPr marL="344805" lvl="1" indent="-344805" algn="ctr">
              <a:buNone/>
              <a:defRPr sz="3200" kern="1200">
                <a:solidFill>
                  <a:srgbClr val="2D6CC0"/>
                </a:solidFill>
              </a:defRPr>
            </a:lvl2pPr>
            <a:lvl3pPr marL="694055" lvl="2" indent="-694055" algn="ctr">
              <a:buNone/>
              <a:defRPr sz="3200" kern="1200">
                <a:solidFill>
                  <a:srgbClr val="2D6CC0"/>
                </a:solidFill>
              </a:defRPr>
            </a:lvl3pPr>
            <a:lvl4pPr marL="989330" lvl="3" indent="-989330" algn="ctr">
              <a:buNone/>
              <a:defRPr sz="3200" kern="1200">
                <a:solidFill>
                  <a:srgbClr val="2D6CC0"/>
                </a:solidFill>
              </a:defRPr>
            </a:lvl4pPr>
            <a:lvl5pPr marL="1282700" lvl="4" indent="-1282700" algn="ctr">
              <a:buNone/>
              <a:defRPr sz="3200" kern="1200">
                <a:solidFill>
                  <a:srgbClr val="2D6CC0"/>
                </a:solidFill>
              </a:defRPr>
            </a:lvl5pPr>
          </a:lstStyle>
          <a:p>
            <a:pPr lvl="0"/>
            <a:r>
              <a:rPr lang="en-US" altLang="en-US" dirty="0"/>
              <a:t>Click to edit Master subtitle style</a:t>
            </a:r>
          </a:p>
        </p:txBody>
      </p:sp>
      <p:sp>
        <p:nvSpPr>
          <p:cNvPr id="5125" name="Date Placeholder 5124"/>
          <p:cNvSpPr>
            <a:spLocks noGrp="1"/>
          </p:cNvSpPr>
          <p:nvPr>
            <p:ph type="dt" sz="half" idx="2"/>
          </p:nvPr>
        </p:nvSpPr>
        <p:spPr>
          <a:xfrm>
            <a:off x="457200" y="6400800"/>
            <a:ext cx="2133600" cy="304800"/>
          </a:xfrm>
          <a:prstGeom prst="rect">
            <a:avLst/>
          </a:prstGeom>
          <a:noFill/>
          <a:ln w="9525">
            <a:noFill/>
            <a:miter/>
          </a:ln>
        </p:spPr>
        <p:txBody>
          <a:bodyPr anchor="t"/>
          <a:lstStyle/>
          <a:p>
            <a:endParaRPr lang="en-US" altLang="en-US">
              <a:solidFill>
                <a:srgbClr val="000000"/>
              </a:solidFill>
            </a:endParaRPr>
          </a:p>
        </p:txBody>
      </p:sp>
      <p:sp>
        <p:nvSpPr>
          <p:cNvPr id="5126" name="Footer Placeholder 5125"/>
          <p:cNvSpPr>
            <a:spLocks noGrp="1"/>
          </p:cNvSpPr>
          <p:nvPr>
            <p:ph type="ftr" sz="quarter" idx="3"/>
          </p:nvPr>
        </p:nvSpPr>
        <p:spPr>
          <a:xfrm>
            <a:off x="3124200" y="6400800"/>
            <a:ext cx="2895600" cy="304800"/>
          </a:xfrm>
          <a:prstGeom prst="rect">
            <a:avLst/>
          </a:prstGeom>
          <a:noFill/>
          <a:ln w="9525">
            <a:noFill/>
            <a:miter/>
          </a:ln>
        </p:spPr>
        <p:txBody>
          <a:bodyPr anchor="t"/>
          <a:lstStyle/>
          <a:p>
            <a:endParaRPr lang="en-US" altLang="en-US">
              <a:solidFill>
                <a:srgbClr val="000000"/>
              </a:solidFill>
            </a:endParaRPr>
          </a:p>
        </p:txBody>
      </p:sp>
      <p:sp>
        <p:nvSpPr>
          <p:cNvPr id="5127" name="Slide Number Placeholder 5126"/>
          <p:cNvSpPr>
            <a:spLocks noGrp="1"/>
          </p:cNvSpPr>
          <p:nvPr>
            <p:ph type="sldNum" sz="quarter" idx="4"/>
          </p:nvPr>
        </p:nvSpPr>
        <p:spPr>
          <a:xfrm>
            <a:off x="6553200" y="6400800"/>
            <a:ext cx="2133600" cy="304800"/>
          </a:xfrm>
          <a:prstGeom prst="rect">
            <a:avLst/>
          </a:prstGeom>
          <a:noFill/>
          <a:ln w="9525">
            <a:noFill/>
            <a:miter/>
          </a:ln>
        </p:spPr>
        <p:txBody>
          <a:bodyPr anchor="t"/>
          <a:lstStyle/>
          <a:p>
            <a:fld id="{9A0DB2DC-4C9A-4742-B13C-FB6460FD3503}" type="slidenum">
              <a:rPr lang="en-US" altLang="en-US" dirty="0">
                <a:solidFill>
                  <a:srgbClr val="000000"/>
                </a:solidFill>
              </a:rPr>
              <a:pPr/>
              <a:t>‹#›</a:t>
            </a:fld>
            <a:endParaRPr lang="en-US" altLang="en-US">
              <a:solidFill>
                <a:srgbClr val="000000"/>
              </a:solidFill>
            </a:endParaRPr>
          </a:p>
        </p:txBody>
      </p:sp>
      <p:sp>
        <p:nvSpPr>
          <p:cNvPr id="5163" name="Straight Connector 5162"/>
          <p:cNvSpPr/>
          <p:nvPr/>
        </p:nvSpPr>
        <p:spPr>
          <a:xfrm>
            <a:off x="1143000" y="1219200"/>
            <a:ext cx="0" cy="5105400"/>
          </a:xfrm>
          <a:prstGeom prst="line">
            <a:avLst/>
          </a:prstGeom>
          <a:ln w="19050" cap="flat" cmpd="sng">
            <a:solidFill>
              <a:schemeClr val="bg2"/>
            </a:solidFill>
            <a:prstDash val="solid"/>
            <a:headEnd type="none" w="med" len="med"/>
            <a:tailEnd type="none" w="med" len="med"/>
          </a:ln>
        </p:spPr>
        <p:txBody>
          <a:bodyPr/>
          <a:lstStyle/>
          <a:p>
            <a:pPr defTabSz="914400"/>
            <a:endParaRPr lang="en-US">
              <a:solidFill>
                <a:srgbClr val="000000"/>
              </a:solidFill>
            </a:endParaRPr>
          </a:p>
        </p:txBody>
      </p:sp>
    </p:spTree>
    <p:extLst>
      <p:ext uri="{BB962C8B-B14F-4D97-AF65-F5344CB8AC3E}">
        <p14:creationId xmlns:p14="http://schemas.microsoft.com/office/powerpoint/2010/main" val="938271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endParaRPr lang="en-US" altLang="en-US" dirty="0">
              <a:solidFill>
                <a:srgbClr val="000000"/>
              </a:solidFill>
            </a:endParaRPr>
          </a:p>
        </p:txBody>
      </p:sp>
      <p:sp>
        <p:nvSpPr>
          <p:cNvPr id="6" name="Slide Number Placeholder 5"/>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019752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endParaRPr lang="en-US" altLang="en-US" dirty="0">
              <a:solidFill>
                <a:srgbClr val="000000"/>
              </a:solidFill>
            </a:endParaRPr>
          </a:p>
        </p:txBody>
      </p:sp>
      <p:sp>
        <p:nvSpPr>
          <p:cNvPr id="6" name="Slide Number Placeholder 5"/>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410090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2504"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4296" y="1143000"/>
            <a:ext cx="4032504"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dirty="0">
              <a:solidFill>
                <a:srgbClr val="000000"/>
              </a:solidFill>
            </a:endParaRPr>
          </a:p>
        </p:txBody>
      </p:sp>
      <p:sp>
        <p:nvSpPr>
          <p:cNvPr id="6" name="Footer Placeholder 5"/>
          <p:cNvSpPr>
            <a:spLocks noGrp="1"/>
          </p:cNvSpPr>
          <p:nvPr>
            <p:ph type="ftr" sz="quarter" idx="11"/>
          </p:nvPr>
        </p:nvSpPr>
        <p:spPr/>
        <p:txBody>
          <a:bodyPr/>
          <a:lstStyle/>
          <a:p>
            <a:endParaRPr lang="en-US" altLang="en-US" dirty="0">
              <a:solidFill>
                <a:srgbClr val="000000"/>
              </a:solidFill>
            </a:endParaRPr>
          </a:p>
        </p:txBody>
      </p:sp>
      <p:sp>
        <p:nvSpPr>
          <p:cNvPr id="7" name="Slide Number Placeholder 6"/>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78192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dirty="0">
              <a:solidFill>
                <a:srgbClr val="000000"/>
              </a:solidFill>
            </a:endParaRPr>
          </a:p>
        </p:txBody>
      </p:sp>
      <p:sp>
        <p:nvSpPr>
          <p:cNvPr id="8" name="Footer Placeholder 7"/>
          <p:cNvSpPr>
            <a:spLocks noGrp="1"/>
          </p:cNvSpPr>
          <p:nvPr>
            <p:ph type="ftr" sz="quarter" idx="11"/>
          </p:nvPr>
        </p:nvSpPr>
        <p:spPr/>
        <p:txBody>
          <a:bodyPr/>
          <a:lstStyle/>
          <a:p>
            <a:endParaRPr lang="en-US" altLang="en-US" dirty="0">
              <a:solidFill>
                <a:srgbClr val="000000"/>
              </a:solidFill>
            </a:endParaRPr>
          </a:p>
        </p:txBody>
      </p:sp>
      <p:sp>
        <p:nvSpPr>
          <p:cNvPr id="9" name="Slide Number Placeholder 8"/>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807878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209957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000000"/>
              </a:solidFill>
            </a:endParaRPr>
          </a:p>
        </p:txBody>
      </p:sp>
      <p:sp>
        <p:nvSpPr>
          <p:cNvPr id="3" name="Footer Placeholder 2"/>
          <p:cNvSpPr>
            <a:spLocks noGrp="1"/>
          </p:cNvSpPr>
          <p:nvPr>
            <p:ph type="ftr" sz="quarter" idx="11"/>
          </p:nvPr>
        </p:nvSpPr>
        <p:spPr/>
        <p:txBody>
          <a:bodyPr/>
          <a:lstStyle/>
          <a:p>
            <a:endParaRPr lang="en-US" altLang="en-US" dirty="0">
              <a:solidFill>
                <a:srgbClr val="000000"/>
              </a:solidFill>
            </a:endParaRPr>
          </a:p>
        </p:txBody>
      </p:sp>
      <p:sp>
        <p:nvSpPr>
          <p:cNvPr id="4" name="Slide Number Placeholder 3"/>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94167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srgbClr val="000000"/>
              </a:solidFill>
            </a:endParaRPr>
          </a:p>
        </p:txBody>
      </p:sp>
      <p:sp>
        <p:nvSpPr>
          <p:cNvPr id="6" name="Footer Placeholder 5"/>
          <p:cNvSpPr>
            <a:spLocks noGrp="1"/>
          </p:cNvSpPr>
          <p:nvPr>
            <p:ph type="ftr" sz="quarter" idx="11"/>
          </p:nvPr>
        </p:nvSpPr>
        <p:spPr/>
        <p:txBody>
          <a:bodyPr/>
          <a:lstStyle/>
          <a:p>
            <a:endParaRPr lang="en-US" altLang="en-US" dirty="0">
              <a:solidFill>
                <a:srgbClr val="000000"/>
              </a:solidFill>
            </a:endParaRPr>
          </a:p>
        </p:txBody>
      </p:sp>
      <p:sp>
        <p:nvSpPr>
          <p:cNvPr id="7" name="Slide Number Placeholder 6"/>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34919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extLst>
      <p:ext uri="{BB962C8B-B14F-4D97-AF65-F5344CB8AC3E}">
        <p14:creationId xmlns:p14="http://schemas.microsoft.com/office/powerpoint/2010/main" val="104082141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srgbClr val="000000"/>
              </a:solidFill>
            </a:endParaRPr>
          </a:p>
        </p:txBody>
      </p:sp>
      <p:sp>
        <p:nvSpPr>
          <p:cNvPr id="6" name="Footer Placeholder 5"/>
          <p:cNvSpPr>
            <a:spLocks noGrp="1"/>
          </p:cNvSpPr>
          <p:nvPr>
            <p:ph type="ftr" sz="quarter" idx="11"/>
          </p:nvPr>
        </p:nvSpPr>
        <p:spPr/>
        <p:txBody>
          <a:bodyPr/>
          <a:lstStyle/>
          <a:p>
            <a:endParaRPr lang="en-US" altLang="en-US" dirty="0">
              <a:solidFill>
                <a:srgbClr val="000000"/>
              </a:solidFill>
            </a:endParaRPr>
          </a:p>
        </p:txBody>
      </p:sp>
      <p:sp>
        <p:nvSpPr>
          <p:cNvPr id="7" name="Slide Number Placeholder 6"/>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7351160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endParaRPr lang="en-US" altLang="en-US" dirty="0">
              <a:solidFill>
                <a:srgbClr val="000000"/>
              </a:solidFill>
            </a:endParaRPr>
          </a:p>
        </p:txBody>
      </p:sp>
      <p:sp>
        <p:nvSpPr>
          <p:cNvPr id="6" name="Slide Number Placeholder 5"/>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1620773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5293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srgbClr val="000000"/>
              </a:solidFill>
            </a:endParaRPr>
          </a:p>
        </p:txBody>
      </p:sp>
      <p:sp>
        <p:nvSpPr>
          <p:cNvPr id="5" name="Footer Placeholder 4"/>
          <p:cNvSpPr>
            <a:spLocks noGrp="1"/>
          </p:cNvSpPr>
          <p:nvPr>
            <p:ph type="ftr" sz="quarter" idx="11"/>
          </p:nvPr>
        </p:nvSpPr>
        <p:spPr/>
        <p:txBody>
          <a:bodyPr/>
          <a:lstStyle/>
          <a:p>
            <a:endParaRPr lang="en-US" altLang="en-US" dirty="0">
              <a:solidFill>
                <a:srgbClr val="000000"/>
              </a:solidFill>
            </a:endParaRPr>
          </a:p>
        </p:txBody>
      </p:sp>
      <p:sp>
        <p:nvSpPr>
          <p:cNvPr id="6" name="Slide Number Placeholder 5"/>
          <p:cNvSpPr>
            <a:spLocks noGrp="1"/>
          </p:cNvSpPr>
          <p:nvPr>
            <p:ph type="sldNum" sz="quarter" idx="12"/>
          </p:nvPr>
        </p:nvSpPr>
        <p:spPr/>
        <p:txBody>
          <a:bodyPr/>
          <a:lstStyle/>
          <a:p>
            <a:fld id="{9A0DB2DC-4C9A-4742-B13C-FB6460FD3503}" type="slidenum">
              <a:rPr lang="en-US" altLang="en-US" dirty="0">
                <a:solidFill>
                  <a:srgbClr val="000000"/>
                </a:solidFill>
              </a:rPr>
              <a:pPr/>
              <a:t>‹#›</a:t>
            </a:fld>
            <a:endParaRPr lang="en-US" altLang="en-US" dirty="0">
              <a:solidFill>
                <a:srgbClr val="000000"/>
              </a:solidFill>
            </a:endParaRPr>
          </a:p>
        </p:txBody>
      </p:sp>
    </p:spTree>
    <p:extLst>
      <p:ext uri="{BB962C8B-B14F-4D97-AF65-F5344CB8AC3E}">
        <p14:creationId xmlns:p14="http://schemas.microsoft.com/office/powerpoint/2010/main" val="210369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extLst>
      <p:ext uri="{BB962C8B-B14F-4D97-AF65-F5344CB8AC3E}">
        <p14:creationId xmlns:p14="http://schemas.microsoft.com/office/powerpoint/2010/main" val="372834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extLst>
      <p:ext uri="{BB962C8B-B14F-4D97-AF65-F5344CB8AC3E}">
        <p14:creationId xmlns:p14="http://schemas.microsoft.com/office/powerpoint/2010/main" val="298812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extLst>
      <p:ext uri="{BB962C8B-B14F-4D97-AF65-F5344CB8AC3E}">
        <p14:creationId xmlns:p14="http://schemas.microsoft.com/office/powerpoint/2010/main" val="104274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extLst>
      <p:ext uri="{BB962C8B-B14F-4D97-AF65-F5344CB8AC3E}">
        <p14:creationId xmlns:p14="http://schemas.microsoft.com/office/powerpoint/2010/main" val="17956482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extLst>
      <p:ext uri="{BB962C8B-B14F-4D97-AF65-F5344CB8AC3E}">
        <p14:creationId xmlns:p14="http://schemas.microsoft.com/office/powerpoint/2010/main" val="229945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extLst>
      <p:ext uri="{BB962C8B-B14F-4D97-AF65-F5344CB8AC3E}">
        <p14:creationId xmlns:p14="http://schemas.microsoft.com/office/powerpoint/2010/main" val="157253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extLst>
      <p:ext uri="{BB962C8B-B14F-4D97-AF65-F5344CB8AC3E}">
        <p14:creationId xmlns:p14="http://schemas.microsoft.com/office/powerpoint/2010/main" val="36067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492274"/>
            <a:ext cx="1268323"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solidFill>
                <a:prstClr val="black"/>
              </a:solidFill>
              <a:latin typeface="Arial"/>
            </a:endParaRPr>
          </a:p>
        </p:txBody>
      </p:sp>
      <p:pic>
        <p:nvPicPr>
          <p:cNvPr id="1032" name="Picture 9" descr="BBn Technologies_RGB_RB.jpg"/>
          <p:cNvPicPr>
            <a:picLocks noChangeAspect="1"/>
          </p:cNvPicPr>
          <p:nvPr/>
        </p:nvPicPr>
        <p:blipFill>
          <a:blip r:embed="rId13"/>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932317" y="6561838"/>
            <a:ext cx="5913109" cy="285496"/>
          </a:xfrm>
          <a:prstGeom prst="rect">
            <a:avLst/>
          </a:prstGeom>
        </p:spPr>
        <p:txBody>
          <a:bodyPr/>
          <a:lstStyle/>
          <a:p>
            <a:pPr algn="ctr">
              <a:lnSpc>
                <a:spcPct val="80000"/>
              </a:lnSpc>
              <a:defRPr/>
            </a:pPr>
            <a:endParaRPr lang="en-US" sz="1000" dirty="0">
              <a:solidFill>
                <a:prstClr val="white">
                  <a:lumMod val="50000"/>
                </a:prstClr>
              </a:solidFill>
            </a:endParaRPr>
          </a:p>
        </p:txBody>
      </p:sp>
      <p:sp>
        <p:nvSpPr>
          <p:cNvPr id="8" name="Footer Placeholder 4"/>
          <p:cNvSpPr txBox="1">
            <a:spLocks/>
          </p:cNvSpPr>
          <p:nvPr userDrawn="1"/>
        </p:nvSpPr>
        <p:spPr>
          <a:xfrm>
            <a:off x="1932317" y="6516980"/>
            <a:ext cx="5913109" cy="285496"/>
          </a:xfrm>
          <a:prstGeom prst="rect">
            <a:avLst/>
          </a:prstGeom>
        </p:spPr>
        <p:txBody>
          <a:bodyPr/>
          <a:lstStyle/>
          <a:p>
            <a:pPr algn="ctr">
              <a:lnSpc>
                <a:spcPct val="80000"/>
              </a:lnSpc>
              <a:defRPr/>
            </a:pPr>
            <a:r>
              <a:rPr lang="en-US" sz="1000" dirty="0" smtClean="0">
                <a:solidFill>
                  <a:prstClr val="white">
                    <a:lumMod val="50000"/>
                  </a:prstClr>
                </a:solidFill>
              </a:rPr>
              <a:t>Distribution authorized to U.S. Government Agencies only (Proprietary Information – April</a:t>
            </a:r>
            <a:r>
              <a:rPr lang="en-US" sz="1000" baseline="0" dirty="0" smtClean="0">
                <a:solidFill>
                  <a:prstClr val="white">
                    <a:lumMod val="50000"/>
                  </a:prstClr>
                </a:solidFill>
              </a:rPr>
              <a:t> 2016</a:t>
            </a:r>
            <a:r>
              <a:rPr lang="en-US" sz="1000" dirty="0" smtClean="0">
                <a:solidFill>
                  <a:prstClr val="white">
                    <a:lumMod val="50000"/>
                  </a:prstClr>
                </a:solidFill>
              </a:rPr>
              <a:t>). Other requests for this document shall be referred to DARPA Public Release Center. </a:t>
            </a:r>
            <a:endParaRPr lang="en-US" sz="1000" dirty="0">
              <a:solidFill>
                <a:prstClr val="white">
                  <a:lumMod val="50000"/>
                </a:prstClr>
              </a:solidFill>
            </a:endParaRPr>
          </a:p>
        </p:txBody>
      </p:sp>
    </p:spTree>
    <p:extLst>
      <p:ext uri="{BB962C8B-B14F-4D97-AF65-F5344CB8AC3E}">
        <p14:creationId xmlns:p14="http://schemas.microsoft.com/office/powerpoint/2010/main" val="3773152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37" name="Picture 4136" descr="small_logo_inside"/>
          <p:cNvPicPr>
            <a:picLocks noChangeAspect="1"/>
          </p:cNvPicPr>
          <p:nvPr/>
        </p:nvPicPr>
        <p:blipFill>
          <a:blip r:embed="rId13"/>
          <a:stretch>
            <a:fillRect/>
          </a:stretch>
        </p:blipFill>
        <p:spPr>
          <a:xfrm>
            <a:off x="7820025" y="0"/>
            <a:ext cx="1323975" cy="1192213"/>
          </a:xfrm>
          <a:prstGeom prst="rect">
            <a:avLst/>
          </a:prstGeom>
          <a:noFill/>
          <a:ln w="9525">
            <a:noFill/>
            <a:miter/>
          </a:ln>
        </p:spPr>
      </p:pic>
      <p:sp>
        <p:nvSpPr>
          <p:cNvPr id="4099" name="Title 4098"/>
          <p:cNvSpPr>
            <a:spLocks noGrp="1"/>
          </p:cNvSpPr>
          <p:nvPr>
            <p:ph type="title"/>
          </p:nvPr>
        </p:nvSpPr>
        <p:spPr>
          <a:xfrm>
            <a:off x="457200" y="228600"/>
            <a:ext cx="7467600" cy="762000"/>
          </a:xfrm>
          <a:prstGeom prst="rect">
            <a:avLst/>
          </a:prstGeom>
          <a:noFill/>
          <a:ln w="9525">
            <a:noFill/>
            <a:miter/>
          </a:ln>
        </p:spPr>
        <p:txBody>
          <a:bodyPr anchor="b"/>
          <a:lstStyle/>
          <a:p>
            <a:pPr lvl="0"/>
            <a:r>
              <a:rPr lang="en-US" altLang="en-US" dirty="0"/>
              <a:t>Click to edit Master title style</a:t>
            </a:r>
          </a:p>
        </p:txBody>
      </p:sp>
      <p:sp>
        <p:nvSpPr>
          <p:cNvPr id="4100" name="Text Placeholder 4099"/>
          <p:cNvSpPr>
            <a:spLocks noGrp="1"/>
          </p:cNvSpPr>
          <p:nvPr>
            <p:ph type="body" idx="1"/>
          </p:nvPr>
        </p:nvSpPr>
        <p:spPr>
          <a:xfrm>
            <a:off x="457200" y="1143000"/>
            <a:ext cx="8229600" cy="5105400"/>
          </a:xfrm>
          <a:prstGeom prst="rect">
            <a:avLst/>
          </a:prstGeom>
          <a:noFill/>
          <a:ln w="9525">
            <a:noFill/>
            <a:miter/>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101" name="Date Placeholder 4100"/>
          <p:cNvSpPr>
            <a:spLocks noGrp="1"/>
          </p:cNvSpPr>
          <p:nvPr>
            <p:ph type="dt" sz="half" idx="2"/>
          </p:nvPr>
        </p:nvSpPr>
        <p:spPr>
          <a:xfrm>
            <a:off x="457200" y="6400800"/>
            <a:ext cx="2133600" cy="304800"/>
          </a:xfrm>
          <a:prstGeom prst="rect">
            <a:avLst/>
          </a:prstGeom>
          <a:noFill/>
          <a:ln w="9525">
            <a:noFill/>
            <a:miter/>
          </a:ln>
        </p:spPr>
        <p:txBody>
          <a:bodyPr/>
          <a:lstStyle>
            <a:lvl1pPr>
              <a:defRPr sz="1000"/>
            </a:lvl1pPr>
          </a:lstStyle>
          <a:p>
            <a:pPr defTabSz="914400"/>
            <a:endParaRPr lang="en-US" dirty="0">
              <a:solidFill>
                <a:srgbClr val="000000"/>
              </a:solidFill>
            </a:endParaRPr>
          </a:p>
        </p:txBody>
      </p:sp>
      <p:sp>
        <p:nvSpPr>
          <p:cNvPr id="4102" name="Footer Placeholder 4101"/>
          <p:cNvSpPr>
            <a:spLocks noGrp="1"/>
          </p:cNvSpPr>
          <p:nvPr>
            <p:ph type="ftr" sz="quarter" idx="3"/>
          </p:nvPr>
        </p:nvSpPr>
        <p:spPr>
          <a:xfrm>
            <a:off x="3124200" y="6400800"/>
            <a:ext cx="2895600" cy="304800"/>
          </a:xfrm>
          <a:prstGeom prst="rect">
            <a:avLst/>
          </a:prstGeom>
          <a:noFill/>
          <a:ln w="9525">
            <a:noFill/>
            <a:miter/>
          </a:ln>
        </p:spPr>
        <p:txBody>
          <a:bodyPr/>
          <a:lstStyle>
            <a:lvl1pPr algn="ctr">
              <a:defRPr sz="1000"/>
            </a:lvl1pPr>
          </a:lstStyle>
          <a:p>
            <a:pPr defTabSz="914400"/>
            <a:endParaRPr lang="en-US" altLang="en-US" dirty="0">
              <a:solidFill>
                <a:srgbClr val="000000"/>
              </a:solidFill>
            </a:endParaRPr>
          </a:p>
        </p:txBody>
      </p:sp>
      <p:sp>
        <p:nvSpPr>
          <p:cNvPr id="4103" name="Slide Number Placeholder 4102"/>
          <p:cNvSpPr>
            <a:spLocks noGrp="1"/>
          </p:cNvSpPr>
          <p:nvPr>
            <p:ph type="sldNum" sz="quarter" idx="4"/>
          </p:nvPr>
        </p:nvSpPr>
        <p:spPr>
          <a:xfrm>
            <a:off x="6553200" y="6400800"/>
            <a:ext cx="2133600" cy="304800"/>
          </a:xfrm>
          <a:prstGeom prst="rect">
            <a:avLst/>
          </a:prstGeom>
          <a:noFill/>
          <a:ln w="9525">
            <a:noFill/>
            <a:miter/>
          </a:ln>
        </p:spPr>
        <p:txBody>
          <a:bodyPr/>
          <a:lstStyle>
            <a:lvl1pPr algn="r">
              <a:defRPr sz="1000"/>
            </a:lvl1pPr>
          </a:lstStyle>
          <a:p>
            <a:pPr defTabSz="914400"/>
            <a:fld id="{9A0DB2DC-4C9A-4742-B13C-FB6460FD3503}" type="slidenum">
              <a:rPr lang="en-US" altLang="en-US" dirty="0">
                <a:solidFill>
                  <a:srgbClr val="000000"/>
                </a:solidFill>
              </a:rPr>
              <a:pPr defTabSz="914400"/>
              <a:t>‹#›</a:t>
            </a:fld>
            <a:endParaRPr lang="en-US" altLang="en-US" dirty="0">
              <a:solidFill>
                <a:srgbClr val="000000"/>
              </a:solidFill>
            </a:endParaRPr>
          </a:p>
        </p:txBody>
      </p:sp>
    </p:spTree>
    <p:extLst>
      <p:ext uri="{BB962C8B-B14F-4D97-AF65-F5344CB8AC3E}">
        <p14:creationId xmlns:p14="http://schemas.microsoft.com/office/powerpoint/2010/main" val="11819812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0" lvl="0" indent="0" algn="l" defTabSz="914400" eaLnBrk="1" fontAlgn="base" latinLnBrk="0" hangingPunct="1">
        <a:lnSpc>
          <a:spcPct val="100000"/>
        </a:lnSpc>
        <a:spcBef>
          <a:spcPct val="0"/>
        </a:spcBef>
        <a:spcAft>
          <a:spcPct val="0"/>
        </a:spcAft>
        <a:buClr>
          <a:srgbClr val="000000"/>
        </a:buClr>
        <a:buNone/>
        <a:defRPr sz="3900" b="1" i="0" u="none" kern="1200" baseline="0">
          <a:solidFill>
            <a:schemeClr val="tx1"/>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tx2"/>
        </a:buClr>
        <a:buSzPct val="70000"/>
        <a:buFont typeface="Wingdings" pitchFamily="2" charset="2"/>
        <a:buBlip>
          <a:blip r:embed="rId14"/>
        </a:buBlip>
        <a:defRPr sz="3000" b="0" i="0" u="none" kern="1200" baseline="0">
          <a:solidFill>
            <a:schemeClr val="tx1"/>
          </a:solidFill>
          <a:latin typeface="+mn-lt"/>
          <a:ea typeface="+mn-ea"/>
          <a:cs typeface="+mn-cs"/>
        </a:defRPr>
      </a:lvl1pPr>
      <a:lvl2pPr marL="692150" lvl="1" indent="-347345" algn="l" defTabSz="914400" eaLnBrk="1" fontAlgn="base" latinLnBrk="0" hangingPunct="1">
        <a:lnSpc>
          <a:spcPct val="100000"/>
        </a:lnSpc>
        <a:spcBef>
          <a:spcPct val="20000"/>
        </a:spcBef>
        <a:spcAft>
          <a:spcPct val="0"/>
        </a:spcAft>
        <a:buClr>
          <a:schemeClr val="accent2"/>
        </a:buClr>
        <a:buSzPct val="70000"/>
        <a:buFont typeface="Wingdings" pitchFamily="2" charset="2"/>
        <a:buBlip>
          <a:blip r:embed="rId15"/>
        </a:buBlip>
        <a:defRPr sz="2600" b="0" i="0" u="none" kern="1200" baseline="0">
          <a:solidFill>
            <a:schemeClr val="tx1"/>
          </a:solidFill>
          <a:latin typeface="+mn-lt"/>
          <a:ea typeface="+mn-ea"/>
          <a:cs typeface="+mn-cs"/>
        </a:defRPr>
      </a:lvl2pPr>
      <a:lvl3pPr marL="987425" lvl="2" indent="-293370" algn="l" defTabSz="914400" eaLnBrk="1" fontAlgn="base" latinLnBrk="0" hangingPunct="1">
        <a:lnSpc>
          <a:spcPct val="100000"/>
        </a:lnSpc>
        <a:spcBef>
          <a:spcPct val="20000"/>
        </a:spcBef>
        <a:spcAft>
          <a:spcPct val="0"/>
        </a:spcAft>
        <a:buClr>
          <a:schemeClr val="accent1"/>
        </a:buClr>
        <a:buSzPct val="70000"/>
        <a:buFont typeface="Wingdings" pitchFamily="2" charset="2"/>
        <a:buBlip>
          <a:blip r:embed="rId16"/>
        </a:buBlip>
        <a:defRPr sz="2300" b="0" i="0" u="none" kern="1200" baseline="0">
          <a:solidFill>
            <a:schemeClr val="tx1"/>
          </a:solidFill>
          <a:latin typeface="+mn-lt"/>
          <a:ea typeface="+mn-ea"/>
          <a:cs typeface="+mn-cs"/>
        </a:defRPr>
      </a:lvl3pPr>
      <a:lvl4pPr marL="1281430" lvl="3" indent="-292100" algn="l" defTabSz="914400" eaLnBrk="1" fontAlgn="base" latinLnBrk="0" hangingPunct="1">
        <a:lnSpc>
          <a:spcPct val="100000"/>
        </a:lnSpc>
        <a:spcBef>
          <a:spcPct val="20000"/>
        </a:spcBef>
        <a:spcAft>
          <a:spcPct val="0"/>
        </a:spcAft>
        <a:buClr>
          <a:schemeClr val="tx2"/>
        </a:buClr>
        <a:buSzPct val="75000"/>
        <a:buFont typeface="Wingdings" pitchFamily="2" charset="2"/>
        <a:buBlip>
          <a:blip r:embed="rId15"/>
        </a:buBlip>
        <a:defRPr sz="2000" b="0" i="0" u="none" kern="1200" baseline="0">
          <a:solidFill>
            <a:schemeClr val="tx1"/>
          </a:solidFill>
          <a:latin typeface="+mn-lt"/>
          <a:ea typeface="+mn-ea"/>
          <a:cs typeface="+mn-cs"/>
        </a:defRPr>
      </a:lvl4pPr>
      <a:lvl5pPr marL="1598930" lvl="4" indent="-31623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16"/>
        </a:buBlip>
        <a:defRPr sz="2000" b="0" i="0" u="none" kern="1200" baseline="0">
          <a:solidFill>
            <a:schemeClr val="tx1"/>
          </a:solidFill>
          <a:latin typeface="+mn-lt"/>
          <a:ea typeface="+mn-ea"/>
          <a:cs typeface="+mn-cs"/>
        </a:defRPr>
      </a:lvl5pPr>
      <a:lvl6pPr marL="2514600" lvl="5"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16"/>
        </a:buBlip>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16"/>
        </a:buBlip>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16"/>
        </a:buBlip>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16"/>
        </a:buBlip>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3030/ds/sparql"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8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wmf"/><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wmf"/><Relationship Id="rId15" Type="http://schemas.openxmlformats.org/officeDocument/2006/relationships/image" Target="../media/image3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28.jpe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103.png"/><Relationship Id="rId2" Type="http://schemas.openxmlformats.org/officeDocument/2006/relationships/image" Target="../media/image97.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98.png"/><Relationship Id="rId5" Type="http://schemas.openxmlformats.org/officeDocument/2006/relationships/image" Target="../media/image21.png"/><Relationship Id="rId15" Type="http://schemas.openxmlformats.org/officeDocument/2006/relationships/image" Target="../media/image101.png"/><Relationship Id="rId10" Type="http://schemas.openxmlformats.org/officeDocument/2006/relationships/image" Target="../media/image23.wmf"/><Relationship Id="rId19" Type="http://schemas.openxmlformats.org/officeDocument/2006/relationships/image" Target="../media/image105.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14346" name="TextBox 15"/>
          <p:cNvSpPr txBox="1">
            <a:spLocks noChangeArrowheads="1"/>
          </p:cNvSpPr>
          <p:nvPr/>
        </p:nvSpPr>
        <p:spPr bwMode="auto">
          <a:xfrm>
            <a:off x="1480524" y="1693938"/>
            <a:ext cx="7477125" cy="1754326"/>
          </a:xfrm>
          <a:prstGeom prst="rect">
            <a:avLst/>
          </a:prstGeom>
          <a:noFill/>
          <a:ln w="9525">
            <a:noFill/>
            <a:miter lim="800000"/>
            <a:headEnd/>
            <a:tailEnd/>
          </a:ln>
        </p:spPr>
        <p:txBody>
          <a:bodyPr wrap="square">
            <a:spAutoFit/>
          </a:bodyPr>
          <a:lstStyle/>
          <a:p>
            <a:r>
              <a:rPr lang="en-US" sz="3600" b="1" dirty="0" err="1" smtClean="0">
                <a:solidFill>
                  <a:prstClr val="black"/>
                </a:solidFill>
              </a:rPr>
              <a:t>IMMoRTALS</a:t>
            </a:r>
            <a:endParaRPr lang="en-US" sz="3600" b="1" dirty="0">
              <a:solidFill>
                <a:prstClr val="black"/>
              </a:solidFill>
            </a:endParaRPr>
          </a:p>
          <a:p>
            <a:r>
              <a:rPr lang="en-US" sz="2400" b="1" dirty="0" smtClean="0">
                <a:solidFill>
                  <a:schemeClr val="bg1"/>
                </a:solidFill>
              </a:rPr>
              <a:t>Interfaces, Models, and Monitoring for Resource-aware Transformations that Augment the Lifecycle of Systems</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solidFill>
                <a:prstClr val="black"/>
              </a:solidFill>
            </a:endParaRPr>
          </a:p>
        </p:txBody>
      </p:sp>
      <p:sp>
        <p:nvSpPr>
          <p:cNvPr id="19" name="TextBox 17"/>
          <p:cNvSpPr txBox="1">
            <a:spLocks noChangeArrowheads="1"/>
          </p:cNvSpPr>
          <p:nvPr/>
        </p:nvSpPr>
        <p:spPr bwMode="auto">
          <a:xfrm>
            <a:off x="4551363" y="4750620"/>
            <a:ext cx="4311649" cy="584775"/>
          </a:xfrm>
          <a:prstGeom prst="rect">
            <a:avLst/>
          </a:prstGeom>
          <a:noFill/>
          <a:ln w="9525">
            <a:noFill/>
            <a:miter lim="800000"/>
            <a:headEnd/>
            <a:tailEnd/>
          </a:ln>
        </p:spPr>
        <p:txBody>
          <a:bodyPr wrap="square">
            <a:spAutoFit/>
          </a:bodyPr>
          <a:lstStyle/>
          <a:p>
            <a:endParaRPr lang="en-US" sz="1600" dirty="0" smtClean="0">
              <a:solidFill>
                <a:prstClr val="black"/>
              </a:solidFill>
            </a:endParaRPr>
          </a:p>
          <a:p>
            <a:r>
              <a:rPr lang="en-US" sz="1600" dirty="0" smtClean="0">
                <a:solidFill>
                  <a:prstClr val="black"/>
                </a:solidFill>
              </a:rPr>
              <a:t>BBN Site Visit </a:t>
            </a:r>
            <a:endParaRPr lang="en-US" sz="1600" dirty="0">
              <a:solidFill>
                <a:prstClr val="black"/>
              </a:solidFill>
            </a:endParaRPr>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4551363" y="4440834"/>
            <a:ext cx="1839605" cy="365125"/>
          </a:xfrm>
        </p:spPr>
        <p:txBody>
          <a:bodyPr/>
          <a:lstStyle/>
          <a:p>
            <a:pPr algn="l"/>
            <a:r>
              <a:rPr lang="en-US" sz="1600" dirty="0" smtClean="0">
                <a:solidFill>
                  <a:prstClr val="black"/>
                </a:solidFill>
              </a:rPr>
              <a:t>February 2, 2017</a:t>
            </a:r>
            <a:endParaRPr lang="en-US" sz="1600" dirty="0">
              <a:solidFill>
                <a:prstClr val="black"/>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extLst>
      <p:ext uri="{BB962C8B-B14F-4D97-AF65-F5344CB8AC3E}">
        <p14:creationId xmlns:p14="http://schemas.microsoft.com/office/powerpoint/2010/main" val="1655424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86261" y="1489044"/>
            <a:ext cx="1921921" cy="1089038"/>
            <a:chOff x="-940" y="1396098"/>
            <a:chExt cx="1921921" cy="1089038"/>
          </a:xfrm>
        </p:grpSpPr>
        <p:sp>
          <p:nvSpPr>
            <p:cNvPr id="46" name="Parallelogram 45"/>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45" name="Group 44"/>
            <p:cNvGrpSpPr/>
            <p:nvPr/>
          </p:nvGrpSpPr>
          <p:grpSpPr>
            <a:xfrm>
              <a:off x="404784" y="1539128"/>
              <a:ext cx="1027340" cy="844491"/>
              <a:chOff x="521828" y="1531812"/>
              <a:chExt cx="1027340" cy="844491"/>
            </a:xfrm>
          </p:grpSpPr>
          <p:sp>
            <p:nvSpPr>
              <p:cNvPr id="3" name="Parallelogram 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Parallelogram 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Parallelogram 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Parallelogram 6"/>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Parallelogram 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Parallelogram 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Parallelogram 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Parallelogram 1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3" name="Straight Connector 22"/>
              <p:cNvCxnSpPr>
                <a:stCxn id="3" idx="2"/>
                <a:endCxn id="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5" name="Straight Connector 24"/>
              <p:cNvCxnSpPr>
                <a:stCxn id="3" idx="3"/>
                <a:endCxn id="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 name="Straight Connector 26"/>
              <p:cNvCxnSpPr>
                <a:stCxn id="3" idx="3"/>
                <a:endCxn id="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9" name="Straight Connector 28"/>
              <p:cNvCxnSpPr>
                <a:stCxn id="4" idx="3"/>
                <a:endCxn id="5"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a:stCxn id="3" idx="2"/>
                <a:endCxn id="5"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2" name="Straight Connector 41"/>
              <p:cNvCxnSpPr>
                <a:stCxn id="11" idx="3"/>
                <a:endCxn id="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4" name="Straight Connector 43"/>
              <p:cNvCxnSpPr>
                <a:stCxn id="11" idx="3"/>
                <a:endCxn id="1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 name="Parallelogram 4"/>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grpSp>
        <p:nvGrpSpPr>
          <p:cNvPr id="199" name="Group 198"/>
          <p:cNvGrpSpPr/>
          <p:nvPr/>
        </p:nvGrpSpPr>
        <p:grpSpPr>
          <a:xfrm>
            <a:off x="74427" y="644047"/>
            <a:ext cx="9022386" cy="2931302"/>
            <a:chOff x="19678" y="680227"/>
            <a:chExt cx="9022386" cy="2931302"/>
          </a:xfrm>
        </p:grpSpPr>
        <p:grpSp>
          <p:nvGrpSpPr>
            <p:cNvPr id="48" name="Group 47"/>
            <p:cNvGrpSpPr/>
            <p:nvPr/>
          </p:nvGrpSpPr>
          <p:grpSpPr>
            <a:xfrm>
              <a:off x="1320418" y="1489044"/>
              <a:ext cx="1921921" cy="1089038"/>
              <a:chOff x="-940" y="1396098"/>
              <a:chExt cx="1921921" cy="1089038"/>
            </a:xfrm>
          </p:grpSpPr>
          <p:sp>
            <p:nvSpPr>
              <p:cNvPr id="49" name="Parallelogram 4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50" name="Group 49"/>
              <p:cNvGrpSpPr/>
              <p:nvPr/>
            </p:nvGrpSpPr>
            <p:grpSpPr>
              <a:xfrm>
                <a:off x="404784" y="1539128"/>
                <a:ext cx="1027340" cy="844491"/>
                <a:chOff x="521828" y="1531812"/>
                <a:chExt cx="1027340" cy="844491"/>
              </a:xfrm>
            </p:grpSpPr>
            <p:sp>
              <p:nvSpPr>
                <p:cNvPr id="51" name="Parallelogram 5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2" name="Parallelogram 5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Parallelogram 5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4" name="Parallelogram 53"/>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5" name="Parallelogram 54"/>
                <p:cNvSpPr/>
                <p:nvPr/>
              </p:nvSpPr>
              <p:spPr bwMode="auto">
                <a:xfrm rot="20559538">
                  <a:off x="760766" y="2067000"/>
                  <a:ext cx="281902" cy="158530"/>
                </a:xfrm>
                <a:prstGeom prst="parallelogram">
                  <a:avLst>
                    <a:gd name="adj" fmla="val 66254"/>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Parallelogram 5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7" name="Parallelogram 5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Parallelogram 5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59" name="Straight Connector 58"/>
                <p:cNvCxnSpPr>
                  <a:stCxn id="51" idx="2"/>
                  <a:endCxn id="5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0" name="Straight Connector 59"/>
                <p:cNvCxnSpPr>
                  <a:stCxn id="51" idx="3"/>
                  <a:endCxn id="5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1" name="Straight Connector 60"/>
                <p:cNvCxnSpPr>
                  <a:stCxn id="51" idx="3"/>
                  <a:endCxn id="5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2" name="Straight Connector 61"/>
                <p:cNvCxnSpPr>
                  <a:stCxn id="52" idx="3"/>
                  <a:endCxn id="6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3" name="Straight Connector 62"/>
                <p:cNvCxnSpPr>
                  <a:stCxn id="51" idx="2"/>
                  <a:endCxn id="6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6" name="Straight Connector 65"/>
                <p:cNvCxnSpPr>
                  <a:stCxn id="58" idx="3"/>
                  <a:endCxn id="5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7" name="Straight Connector 66"/>
                <p:cNvCxnSpPr>
                  <a:stCxn id="58" idx="3"/>
                  <a:endCxn id="5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68" name="Parallelogram 6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cxnSp>
          <p:nvCxnSpPr>
            <p:cNvPr id="154" name="Straight Arrow Connector 153"/>
            <p:cNvCxnSpPr/>
            <p:nvPr/>
          </p:nvCxnSpPr>
          <p:spPr bwMode="auto">
            <a:xfrm flipV="1">
              <a:off x="475520" y="1004937"/>
              <a:ext cx="7669439" cy="0"/>
            </a:xfrm>
            <a:prstGeom prst="straightConnector1">
              <a:avLst/>
            </a:prstGeom>
            <a:solidFill>
              <a:srgbClr val="5CA1FB"/>
            </a:solidFill>
            <a:ln w="3175" cap="flat" cmpd="sng" algn="ctr">
              <a:solidFill>
                <a:schemeClr val="tx1"/>
              </a:solidFill>
              <a:prstDash val="solid"/>
              <a:round/>
              <a:headEnd type="none" w="med" len="med"/>
              <a:tailEnd type="triangle"/>
            </a:ln>
            <a:effectLst/>
          </p:spPr>
        </p:cxnSp>
        <p:sp>
          <p:nvSpPr>
            <p:cNvPr id="155" name="TextBox 154"/>
            <p:cNvSpPr txBox="1"/>
            <p:nvPr/>
          </p:nvSpPr>
          <p:spPr>
            <a:xfrm>
              <a:off x="8208131" y="680227"/>
              <a:ext cx="833933" cy="369332"/>
            </a:xfrm>
            <a:prstGeom prst="rect">
              <a:avLst/>
            </a:prstGeom>
            <a:noFill/>
          </p:spPr>
          <p:txBody>
            <a:bodyPr wrap="square" rtlCol="0">
              <a:spAutoFit/>
            </a:bodyPr>
            <a:lstStyle/>
            <a:p>
              <a:r>
                <a:rPr lang="en-US" sz="1800" dirty="0" smtClean="0"/>
                <a:t>time</a:t>
              </a:r>
              <a:endParaRPr lang="en-US" sz="1800" dirty="0"/>
            </a:p>
          </p:txBody>
        </p:sp>
        <p:sp>
          <p:nvSpPr>
            <p:cNvPr id="156" name="TextBox 155"/>
            <p:cNvSpPr txBox="1"/>
            <p:nvPr/>
          </p:nvSpPr>
          <p:spPr>
            <a:xfrm>
              <a:off x="151700" y="2829777"/>
              <a:ext cx="8835138" cy="781752"/>
            </a:xfrm>
            <a:prstGeom prst="rect">
              <a:avLst/>
            </a:prstGeom>
            <a:solidFill>
              <a:schemeClr val="bg1"/>
            </a:solidFill>
          </p:spPr>
          <p:txBody>
            <a:bodyPr wrap="square" rtlCol="0">
              <a:spAutoFit/>
            </a:bodyPr>
            <a:lstStyle/>
            <a:p>
              <a:pPr marL="228600" indent="-228600">
                <a:lnSpc>
                  <a:spcPct val="80000"/>
                </a:lnSpc>
                <a:spcBef>
                  <a:spcPts val="0"/>
                </a:spcBef>
                <a:buFont typeface="+mj-lt"/>
                <a:buAutoNum type="arabicPeriod"/>
              </a:pPr>
              <a:r>
                <a:rPr lang="en-US" sz="1400" dirty="0"/>
                <a:t>T</a:t>
              </a:r>
              <a:r>
                <a:rPr lang="en-US" sz="1400" dirty="0" smtClean="0"/>
                <a:t>he baseline application evolves in response to changes resulting in program variants </a:t>
              </a:r>
              <a:r>
                <a:rPr lang="en-US" sz="1400" dirty="0"/>
                <a:t>(</a:t>
              </a:r>
              <a:r>
                <a:rPr lang="en-US" sz="1400" dirty="0" smtClean="0"/>
                <a:t>different source code and binary) to be deployed. This </a:t>
              </a:r>
              <a:r>
                <a:rPr lang="en-US" sz="1400" i="1" dirty="0" smtClean="0"/>
                <a:t>evolution</a:t>
              </a:r>
              <a:r>
                <a:rPr lang="en-US" sz="1400" dirty="0" smtClean="0"/>
                <a:t> happens </a:t>
              </a:r>
              <a:r>
                <a:rPr lang="en-US" sz="1400" i="1" dirty="0" smtClean="0"/>
                <a:t>offline, </a:t>
              </a:r>
              <a:r>
                <a:rPr lang="en-US" sz="1400" dirty="0" smtClean="0"/>
                <a:t>i.e., the new binary needs to be deployed to take advantage of the adaptation. The changes in code include substitution, addition, removal of code elements.</a:t>
              </a:r>
              <a:endParaRPr lang="en-US" sz="1400" dirty="0"/>
            </a:p>
          </p:txBody>
        </p:sp>
        <p:sp>
          <p:nvSpPr>
            <p:cNvPr id="178" name="TextBox 177"/>
            <p:cNvSpPr txBox="1"/>
            <p:nvPr/>
          </p:nvSpPr>
          <p:spPr>
            <a:xfrm>
              <a:off x="8040709" y="1668503"/>
              <a:ext cx="833933" cy="523220"/>
            </a:xfrm>
            <a:prstGeom prst="rect">
              <a:avLst/>
            </a:prstGeom>
            <a:noFill/>
          </p:spPr>
          <p:txBody>
            <a:bodyPr wrap="square" rtlCol="0">
              <a:spAutoFit/>
            </a:bodyPr>
            <a:lstStyle/>
            <a:p>
              <a:r>
                <a:rPr lang="en-US" sz="2800" dirty="0" smtClean="0"/>
                <a:t>…</a:t>
              </a:r>
              <a:endParaRPr lang="en-US" sz="2800" dirty="0"/>
            </a:p>
          </p:txBody>
        </p:sp>
        <p:grpSp>
          <p:nvGrpSpPr>
            <p:cNvPr id="184" name="Group 183"/>
            <p:cNvGrpSpPr/>
            <p:nvPr/>
          </p:nvGrpSpPr>
          <p:grpSpPr>
            <a:xfrm>
              <a:off x="2880351" y="1489044"/>
              <a:ext cx="1921921" cy="1089038"/>
              <a:chOff x="1936224" y="1316305"/>
              <a:chExt cx="1921921" cy="1089038"/>
            </a:xfrm>
          </p:grpSpPr>
          <p:grpSp>
            <p:nvGrpSpPr>
              <p:cNvPr id="69" name="Group 68"/>
              <p:cNvGrpSpPr/>
              <p:nvPr/>
            </p:nvGrpSpPr>
            <p:grpSpPr>
              <a:xfrm>
                <a:off x="1936224" y="1316305"/>
                <a:ext cx="1921921" cy="1089038"/>
                <a:chOff x="-940" y="1396098"/>
                <a:chExt cx="1921921" cy="1089038"/>
              </a:xfrm>
            </p:grpSpPr>
            <p:sp>
              <p:nvSpPr>
                <p:cNvPr id="70" name="Parallelogram 6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71" name="Group 70"/>
                <p:cNvGrpSpPr/>
                <p:nvPr/>
              </p:nvGrpSpPr>
              <p:grpSpPr>
                <a:xfrm>
                  <a:off x="404784" y="1539128"/>
                  <a:ext cx="1027340" cy="844491"/>
                  <a:chOff x="521828" y="1531812"/>
                  <a:chExt cx="1027340" cy="844491"/>
                </a:xfrm>
              </p:grpSpPr>
              <p:sp>
                <p:nvSpPr>
                  <p:cNvPr id="72" name="Parallelogram 7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3" name="Parallelogram 7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4" name="Parallelogram 73"/>
                  <p:cNvSpPr/>
                  <p:nvPr/>
                </p:nvSpPr>
                <p:spPr bwMode="auto">
                  <a:xfrm rot="20559538">
                    <a:off x="1218450" y="1707123"/>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Parallelogram 74"/>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6" name="Parallelogram 7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7" name="Parallelogram 7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8" name="Parallelogram 7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9" name="Parallelogram 7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80" name="Straight Connector 79"/>
                  <p:cNvCxnSpPr>
                    <a:stCxn id="72" idx="2"/>
                    <a:endCxn id="7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1" name="Straight Connector 80"/>
                  <p:cNvCxnSpPr>
                    <a:stCxn id="72" idx="3"/>
                    <a:endCxn id="7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2" name="Straight Connector 81"/>
                  <p:cNvCxnSpPr>
                    <a:stCxn id="72" idx="3"/>
                    <a:endCxn id="7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3" name="Straight Connector 82"/>
                  <p:cNvCxnSpPr>
                    <a:stCxn id="73" idx="3"/>
                    <a:endCxn id="8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4" name="Straight Connector 83"/>
                  <p:cNvCxnSpPr>
                    <a:stCxn id="72" idx="2"/>
                    <a:endCxn id="8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7" name="Straight Connector 86"/>
                  <p:cNvCxnSpPr>
                    <a:stCxn id="79" idx="3"/>
                    <a:endCxn id="7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8" name="Straight Connector 87"/>
                  <p:cNvCxnSpPr>
                    <a:stCxn id="79" idx="3"/>
                    <a:endCxn id="7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89" name="Parallelogram 8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0" name="Parallelogram 179"/>
              <p:cNvSpPr/>
              <p:nvPr/>
            </p:nvSpPr>
            <p:spPr bwMode="auto">
              <a:xfrm rot="20559538">
                <a:off x="2439107" y="1708146"/>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88" name="Rectangular Callout 187"/>
            <p:cNvSpPr/>
            <p:nvPr/>
          </p:nvSpPr>
          <p:spPr bwMode="auto">
            <a:xfrm>
              <a:off x="1536267" y="689008"/>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ea typeface="ＭＳ Ｐゴシック" pitchFamily="1" charset="-128"/>
                </a:rPr>
                <a:t>New</a:t>
              </a:r>
              <a:r>
                <a:rPr kumimoji="0" lang="en-US" sz="1400" i="0" u="none" strike="noStrike" cap="none" normalizeH="0" dirty="0" smtClean="0">
                  <a:ln>
                    <a:noFill/>
                  </a:ln>
                  <a:solidFill>
                    <a:schemeClr val="tx1"/>
                  </a:solidFill>
                  <a:effectLst/>
                  <a:latin typeface="Arial" charset="0"/>
                  <a:ea typeface="ＭＳ Ｐゴシック" pitchFamily="1" charset="-128"/>
                </a:rPr>
                <a:t> mission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dirty="0" smtClean="0">
                  <a:ln>
                    <a:noFill/>
                  </a:ln>
                  <a:solidFill>
                    <a:schemeClr val="tx1"/>
                  </a:solidFill>
                  <a:effectLst/>
                  <a:latin typeface="Arial" charset="0"/>
                  <a:ea typeface="ＭＳ Ｐゴシック" pitchFamily="1" charset="-128"/>
                </a:rPr>
                <a:t>requirement</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sp>
          <p:nvSpPr>
            <p:cNvPr id="189" name="Rectangular Callout 188"/>
            <p:cNvSpPr/>
            <p:nvPr/>
          </p:nvSpPr>
          <p:spPr bwMode="auto">
            <a:xfrm>
              <a:off x="3344221" y="685515"/>
              <a:ext cx="1275737" cy="431596"/>
            </a:xfrm>
            <a:prstGeom prst="wedgeRectCallout">
              <a:avLst>
                <a:gd name="adj1" fmla="val -7072"/>
                <a:gd name="adj2" fmla="val 7591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New target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sp>
          <p:nvSpPr>
            <p:cNvPr id="190" name="Rectangular Callout 189"/>
            <p:cNvSpPr/>
            <p:nvPr/>
          </p:nvSpPr>
          <p:spPr bwMode="auto">
            <a:xfrm>
              <a:off x="5045351" y="685515"/>
              <a:ext cx="1275737" cy="431596"/>
            </a:xfrm>
            <a:prstGeom prst="wedgeRectCallout">
              <a:avLst>
                <a:gd name="adj1" fmla="val -4778"/>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Library Update</a:t>
              </a:r>
            </a:p>
          </p:txBody>
        </p:sp>
        <p:sp>
          <p:nvSpPr>
            <p:cNvPr id="191" name="Rectangular Callout 190"/>
            <p:cNvSpPr/>
            <p:nvPr/>
          </p:nvSpPr>
          <p:spPr bwMode="auto">
            <a:xfrm>
              <a:off x="6589464" y="689798"/>
              <a:ext cx="1275737" cy="431596"/>
            </a:xfrm>
            <a:prstGeom prst="wedgeRectCallout">
              <a:avLst>
                <a:gd name="adj1" fmla="val -2484"/>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HW Update</a:t>
              </a:r>
            </a:p>
          </p:txBody>
        </p:sp>
        <p:grpSp>
          <p:nvGrpSpPr>
            <p:cNvPr id="195" name="Group 194"/>
            <p:cNvGrpSpPr/>
            <p:nvPr/>
          </p:nvGrpSpPr>
          <p:grpSpPr>
            <a:xfrm>
              <a:off x="6329939" y="1421264"/>
              <a:ext cx="1921921" cy="1156818"/>
              <a:chOff x="6329939" y="1416163"/>
              <a:chExt cx="1921921" cy="1156818"/>
            </a:xfrm>
          </p:grpSpPr>
          <p:grpSp>
            <p:nvGrpSpPr>
              <p:cNvPr id="186" name="Group 185"/>
              <p:cNvGrpSpPr/>
              <p:nvPr/>
            </p:nvGrpSpPr>
            <p:grpSpPr>
              <a:xfrm>
                <a:off x="6329939" y="1416163"/>
                <a:ext cx="1921921" cy="1089038"/>
                <a:chOff x="7041431" y="1423404"/>
                <a:chExt cx="1921921" cy="1089038"/>
              </a:xfrm>
            </p:grpSpPr>
            <p:grpSp>
              <p:nvGrpSpPr>
                <p:cNvPr id="132" name="Group 131"/>
                <p:cNvGrpSpPr/>
                <p:nvPr/>
              </p:nvGrpSpPr>
              <p:grpSpPr>
                <a:xfrm>
                  <a:off x="7041431" y="1423404"/>
                  <a:ext cx="1921921" cy="1089038"/>
                  <a:chOff x="-940" y="1396098"/>
                  <a:chExt cx="1921921" cy="1089038"/>
                </a:xfrm>
              </p:grpSpPr>
              <p:sp>
                <p:nvSpPr>
                  <p:cNvPr id="133" name="Parallelogram 132"/>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34" name="Group 133"/>
                  <p:cNvGrpSpPr/>
                  <p:nvPr/>
                </p:nvGrpSpPr>
                <p:grpSpPr>
                  <a:xfrm>
                    <a:off x="404784" y="1539128"/>
                    <a:ext cx="1027340" cy="868346"/>
                    <a:chOff x="521828" y="1531812"/>
                    <a:chExt cx="1027340" cy="868346"/>
                  </a:xfrm>
                </p:grpSpPr>
                <p:sp>
                  <p:nvSpPr>
                    <p:cNvPr id="135" name="Parallelogram 134"/>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6" name="Parallelogram 135"/>
                    <p:cNvSpPr/>
                    <p:nvPr/>
                  </p:nvSpPr>
                  <p:spPr bwMode="auto">
                    <a:xfrm rot="20559538">
                      <a:off x="1027500" y="1531812"/>
                      <a:ext cx="281902" cy="158530"/>
                    </a:xfrm>
                    <a:prstGeom prst="parallelogram">
                      <a:avLst>
                        <a:gd name="adj" fmla="val 66254"/>
                      </a:avLst>
                    </a:prstGeom>
                    <a:solidFill>
                      <a:schemeClr val="accent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7" name="Parallelogram 136"/>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8" name="Parallelogram 137"/>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0" name="Parallelogram 139"/>
                    <p:cNvSpPr/>
                    <p:nvPr/>
                  </p:nvSpPr>
                  <p:spPr bwMode="auto">
                    <a:xfrm rot="20559538">
                      <a:off x="1004893" y="2217773"/>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1" name="Parallelogram 140"/>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2" name="Parallelogram 141"/>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3" name="Straight Connector 142"/>
                    <p:cNvCxnSpPr>
                      <a:stCxn id="135" idx="2"/>
                      <a:endCxn id="136"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4" name="Straight Connector 143"/>
                    <p:cNvCxnSpPr>
                      <a:stCxn id="135" idx="3"/>
                      <a:endCxn id="138"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5" name="Straight Connector 144"/>
                    <p:cNvCxnSpPr>
                      <a:stCxn id="138" idx="4"/>
                    </p:cNvCxnSpPr>
                    <p:nvPr/>
                  </p:nvCxnSpPr>
                  <p:spPr bwMode="auto">
                    <a:xfrm flipH="1">
                      <a:off x="622348" y="2276190"/>
                      <a:ext cx="64057" cy="123968"/>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6" name="Straight Connector 145"/>
                    <p:cNvCxnSpPr>
                      <a:stCxn id="136" idx="3"/>
                      <a:endCxn id="152"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7" name="Straight Connector 146"/>
                    <p:cNvCxnSpPr>
                      <a:stCxn id="135" idx="2"/>
                      <a:endCxn id="152"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8" name="Straight Connector 147"/>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0" name="Straight Connector 149"/>
                    <p:cNvCxnSpPr>
                      <a:stCxn id="142" idx="3"/>
                      <a:endCxn id="140"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1" name="Straight Connector 150"/>
                    <p:cNvCxnSpPr>
                      <a:stCxn id="142" idx="3"/>
                      <a:endCxn id="141"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52" name="Parallelogram 151"/>
                    <p:cNvSpPr/>
                    <p:nvPr/>
                  </p:nvSpPr>
                  <p:spPr bwMode="auto">
                    <a:xfrm rot="20559538">
                      <a:off x="979238" y="1763680"/>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3" name="Parallelogram 182"/>
                <p:cNvSpPr/>
                <p:nvPr/>
              </p:nvSpPr>
              <p:spPr bwMode="auto">
                <a:xfrm rot="20559538">
                  <a:off x="7518535" y="1919869"/>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4" name="Parallelogram 193"/>
              <p:cNvSpPr/>
              <p:nvPr/>
            </p:nvSpPr>
            <p:spPr bwMode="auto">
              <a:xfrm rot="20559538">
                <a:off x="6713277" y="2414451"/>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197" name="Group 196"/>
            <p:cNvGrpSpPr/>
            <p:nvPr/>
          </p:nvGrpSpPr>
          <p:grpSpPr>
            <a:xfrm>
              <a:off x="4683203" y="1489044"/>
              <a:ext cx="1921921" cy="1089038"/>
              <a:chOff x="4704789" y="1503636"/>
              <a:chExt cx="1921921" cy="1089038"/>
            </a:xfrm>
          </p:grpSpPr>
          <p:grpSp>
            <p:nvGrpSpPr>
              <p:cNvPr id="185" name="Group 184"/>
              <p:cNvGrpSpPr/>
              <p:nvPr/>
            </p:nvGrpSpPr>
            <p:grpSpPr>
              <a:xfrm>
                <a:off x="4704789" y="1503636"/>
                <a:ext cx="1921921" cy="1089038"/>
                <a:chOff x="4087757" y="1591649"/>
                <a:chExt cx="1921921" cy="1089038"/>
              </a:xfrm>
            </p:grpSpPr>
            <p:grpSp>
              <p:nvGrpSpPr>
                <p:cNvPr id="90" name="Group 89"/>
                <p:cNvGrpSpPr/>
                <p:nvPr/>
              </p:nvGrpSpPr>
              <p:grpSpPr>
                <a:xfrm>
                  <a:off x="4087757" y="1591649"/>
                  <a:ext cx="1921921" cy="1089038"/>
                  <a:chOff x="-940" y="1396098"/>
                  <a:chExt cx="1921921" cy="1089038"/>
                </a:xfrm>
              </p:grpSpPr>
              <p:sp>
                <p:nvSpPr>
                  <p:cNvPr id="91" name="Parallelogram 90"/>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92" name="Group 91"/>
                  <p:cNvGrpSpPr/>
                  <p:nvPr/>
                </p:nvGrpSpPr>
                <p:grpSpPr>
                  <a:xfrm>
                    <a:off x="404784" y="1539128"/>
                    <a:ext cx="1027340" cy="844491"/>
                    <a:chOff x="521828" y="1531812"/>
                    <a:chExt cx="1027340" cy="844491"/>
                  </a:xfrm>
                </p:grpSpPr>
                <p:sp>
                  <p:nvSpPr>
                    <p:cNvPr id="93" name="Parallelogram 9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4" name="Parallelogram 9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5" name="Parallelogram 94"/>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6" name="Parallelogram 95"/>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7" name="Parallelogram 96"/>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8" name="Parallelogram 97"/>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9" name="Parallelogram 98"/>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0" name="Parallelogram 99"/>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01" name="Straight Connector 100"/>
                    <p:cNvCxnSpPr>
                      <a:stCxn id="93" idx="2"/>
                      <a:endCxn id="9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2" name="Straight Connector 101"/>
                    <p:cNvCxnSpPr>
                      <a:stCxn id="93" idx="3"/>
                      <a:endCxn id="96"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3" name="Straight Connector 102"/>
                    <p:cNvCxnSpPr>
                      <a:stCxn id="93" idx="3"/>
                      <a:endCxn id="97"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4" name="Straight Connector 103"/>
                    <p:cNvCxnSpPr>
                      <a:stCxn id="94" idx="3"/>
                      <a:endCxn id="110"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5" name="Straight Connector 104"/>
                    <p:cNvCxnSpPr>
                      <a:stCxn id="93" idx="2"/>
                      <a:endCxn id="110"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8" name="Straight Connector 107"/>
                    <p:cNvCxnSpPr>
                      <a:stCxn id="100" idx="3"/>
                      <a:endCxn id="98"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9" name="Straight Connector 108"/>
                    <p:cNvCxnSpPr>
                      <a:stCxn id="100" idx="3"/>
                      <a:endCxn id="99"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10" name="Parallelogram 109"/>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1" name="Parallelogram 180"/>
                <p:cNvSpPr/>
                <p:nvPr/>
              </p:nvSpPr>
              <p:spPr bwMode="auto">
                <a:xfrm rot="20559538">
                  <a:off x="4609901" y="1901331"/>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6" name="Parallelogram 195"/>
              <p:cNvSpPr/>
              <p:nvPr/>
            </p:nvSpPr>
            <p:spPr bwMode="auto">
              <a:xfrm rot="20559538">
                <a:off x="5189789" y="200006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8" name="Rectangular Callout 197"/>
            <p:cNvSpPr/>
            <p:nvPr/>
          </p:nvSpPr>
          <p:spPr bwMode="auto">
            <a:xfrm>
              <a:off x="19678" y="691120"/>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Baseline</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8" name="Rectangular Callout 207"/>
          <p:cNvSpPr/>
          <p:nvPr/>
        </p:nvSpPr>
        <p:spPr bwMode="auto">
          <a:xfrm>
            <a:off x="1675016" y="3625518"/>
            <a:ext cx="1275737" cy="611740"/>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Changes in the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operating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grpSp>
        <p:nvGrpSpPr>
          <p:cNvPr id="253" name="Group 252"/>
          <p:cNvGrpSpPr/>
          <p:nvPr/>
        </p:nvGrpSpPr>
        <p:grpSpPr>
          <a:xfrm>
            <a:off x="-141422" y="4428073"/>
            <a:ext cx="1921921" cy="1199200"/>
            <a:chOff x="71044" y="4321630"/>
            <a:chExt cx="1921921" cy="1199200"/>
          </a:xfrm>
        </p:grpSpPr>
        <p:grpSp>
          <p:nvGrpSpPr>
            <p:cNvPr id="187" name="Group 186"/>
            <p:cNvGrpSpPr/>
            <p:nvPr/>
          </p:nvGrpSpPr>
          <p:grpSpPr>
            <a:xfrm>
              <a:off x="71044" y="4321630"/>
              <a:ext cx="1921921" cy="1089038"/>
              <a:chOff x="6521785" y="1423404"/>
              <a:chExt cx="1921921" cy="1089038"/>
            </a:xfrm>
          </p:grpSpPr>
          <p:grpSp>
            <p:nvGrpSpPr>
              <p:cNvPr id="111" name="Group 110"/>
              <p:cNvGrpSpPr/>
              <p:nvPr/>
            </p:nvGrpSpPr>
            <p:grpSpPr>
              <a:xfrm>
                <a:off x="6521785" y="1423404"/>
                <a:ext cx="1921921" cy="1089038"/>
                <a:chOff x="-940" y="1396098"/>
                <a:chExt cx="1921921" cy="1089038"/>
              </a:xfrm>
            </p:grpSpPr>
            <p:sp>
              <p:nvSpPr>
                <p:cNvPr id="112" name="Parallelogram 111"/>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13" name="Group 112"/>
                <p:cNvGrpSpPr/>
                <p:nvPr/>
              </p:nvGrpSpPr>
              <p:grpSpPr>
                <a:xfrm>
                  <a:off x="404784" y="1539128"/>
                  <a:ext cx="1027340" cy="844491"/>
                  <a:chOff x="521828" y="1531812"/>
                  <a:chExt cx="1027340" cy="844491"/>
                </a:xfrm>
              </p:grpSpPr>
              <p:sp>
                <p:nvSpPr>
                  <p:cNvPr id="114" name="Parallelogram 113"/>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5" name="Parallelogram 114"/>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6" name="Parallelogram 11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7" name="Parallelogram 116"/>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8" name="Parallelogram 11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9" name="Parallelogram 11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0" name="Parallelogram 11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1" name="Parallelogram 12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22" name="Straight Connector 121"/>
                  <p:cNvCxnSpPr>
                    <a:stCxn id="114" idx="2"/>
                    <a:endCxn id="115"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3" name="Straight Connector 122"/>
                  <p:cNvCxnSpPr>
                    <a:stCxn id="114" idx="3"/>
                    <a:endCxn id="11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4" name="Straight Connector 123"/>
                  <p:cNvCxnSpPr>
                    <a:stCxn id="114" idx="3"/>
                    <a:endCxn id="11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5" name="Straight Connector 124"/>
                  <p:cNvCxnSpPr>
                    <a:stCxn id="115" idx="3"/>
                    <a:endCxn id="131"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6" name="Straight Connector 125"/>
                  <p:cNvCxnSpPr>
                    <a:stCxn id="114" idx="2"/>
                    <a:endCxn id="131"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9" name="Straight Connector 128"/>
                  <p:cNvCxnSpPr>
                    <a:stCxn id="121" idx="3"/>
                    <a:endCxn id="11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30" name="Straight Connector 129"/>
                  <p:cNvCxnSpPr>
                    <a:stCxn id="121" idx="3"/>
                    <a:endCxn id="12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31" name="Parallelogram 130"/>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2" name="Parallelogram 181"/>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9" name="Oval 208"/>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15" name="Group 214"/>
          <p:cNvGrpSpPr/>
          <p:nvPr/>
        </p:nvGrpSpPr>
        <p:grpSpPr>
          <a:xfrm>
            <a:off x="4564824" y="4286324"/>
            <a:ext cx="1921921" cy="1338287"/>
            <a:chOff x="4982354" y="4057043"/>
            <a:chExt cx="1921921" cy="1338287"/>
          </a:xfrm>
        </p:grpSpPr>
        <p:grpSp>
          <p:nvGrpSpPr>
            <p:cNvPr id="157" name="Group 156"/>
            <p:cNvGrpSpPr/>
            <p:nvPr/>
          </p:nvGrpSpPr>
          <p:grpSpPr>
            <a:xfrm>
              <a:off x="4982354" y="4057043"/>
              <a:ext cx="1921921" cy="1089038"/>
              <a:chOff x="-940" y="1396098"/>
              <a:chExt cx="1921921" cy="1089038"/>
            </a:xfrm>
          </p:grpSpPr>
          <p:sp>
            <p:nvSpPr>
              <p:cNvPr id="158" name="Parallelogram 157"/>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59" name="Group 158"/>
              <p:cNvGrpSpPr/>
              <p:nvPr/>
            </p:nvGrpSpPr>
            <p:grpSpPr>
              <a:xfrm>
                <a:off x="404784" y="1539128"/>
                <a:ext cx="1027340" cy="844491"/>
                <a:chOff x="521828" y="1531812"/>
                <a:chExt cx="1027340" cy="844491"/>
              </a:xfrm>
            </p:grpSpPr>
            <p:sp>
              <p:nvSpPr>
                <p:cNvPr id="160" name="Parallelogram 159"/>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1" name="Parallelogram 160"/>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2" name="Parallelogram 161"/>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3" name="Parallelogram 162"/>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4" name="Parallelogram 163"/>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5" name="Parallelogram 164"/>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6" name="Parallelogram 165"/>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7" name="Parallelogram 166"/>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68" name="Straight Connector 167"/>
                <p:cNvCxnSpPr>
                  <a:stCxn id="160" idx="2"/>
                  <a:endCxn id="161"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69" name="Straight Connector 168"/>
                <p:cNvCxnSpPr>
                  <a:stCxn id="160" idx="3"/>
                  <a:endCxn id="163"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0" name="Straight Connector 169"/>
                <p:cNvCxnSpPr>
                  <a:stCxn id="160" idx="3"/>
                  <a:endCxn id="164"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1" name="Straight Connector 170"/>
                <p:cNvCxnSpPr>
                  <a:stCxn id="161" idx="3"/>
                  <a:endCxn id="177"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2" name="Straight Connector 171"/>
                <p:cNvCxnSpPr>
                  <a:stCxn id="160" idx="2"/>
                  <a:endCxn id="177"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3" name="Straight Connector 172"/>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5" name="Straight Connector 174"/>
                <p:cNvCxnSpPr>
                  <a:stCxn id="167" idx="3"/>
                  <a:endCxn id="165"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6" name="Straight Connector 175"/>
                <p:cNvCxnSpPr>
                  <a:stCxn id="167" idx="3"/>
                  <a:endCxn id="166"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77" name="Parallelogram 176"/>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10" name="Parallelogram 209"/>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11" name="Oval 210"/>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13" name="Elbow Connector 212"/>
            <p:cNvCxnSpPr>
              <a:stCxn id="211" idx="6"/>
              <a:endCxn id="210"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sp>
        <p:nvSpPr>
          <p:cNvPr id="228" name="Right Arrow 227"/>
          <p:cNvSpPr/>
          <p:nvPr/>
        </p:nvSpPr>
        <p:spPr bwMode="auto">
          <a:xfrm>
            <a:off x="1927421" y="4710860"/>
            <a:ext cx="327400" cy="144214"/>
          </a:xfrm>
          <a:prstGeom prst="right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29" name="TextBox 228"/>
          <p:cNvSpPr txBox="1"/>
          <p:nvPr/>
        </p:nvSpPr>
        <p:spPr>
          <a:xfrm>
            <a:off x="4389667" y="4478119"/>
            <a:ext cx="514098" cy="369332"/>
          </a:xfrm>
          <a:prstGeom prst="rect">
            <a:avLst/>
          </a:prstGeom>
          <a:noFill/>
        </p:spPr>
        <p:txBody>
          <a:bodyPr wrap="square" rtlCol="0">
            <a:spAutoFit/>
          </a:bodyPr>
          <a:lstStyle/>
          <a:p>
            <a:r>
              <a:rPr lang="en-US" sz="1800" dirty="0" smtClean="0"/>
              <a:t>Or</a:t>
            </a:r>
            <a:endParaRPr lang="en-US" sz="1800" dirty="0"/>
          </a:p>
        </p:txBody>
      </p:sp>
      <p:grpSp>
        <p:nvGrpSpPr>
          <p:cNvPr id="254" name="Group 253"/>
          <p:cNvGrpSpPr/>
          <p:nvPr/>
        </p:nvGrpSpPr>
        <p:grpSpPr>
          <a:xfrm>
            <a:off x="2088824" y="4309689"/>
            <a:ext cx="1921921" cy="1199200"/>
            <a:chOff x="71044" y="4321630"/>
            <a:chExt cx="1921921" cy="1199200"/>
          </a:xfrm>
        </p:grpSpPr>
        <p:grpSp>
          <p:nvGrpSpPr>
            <p:cNvPr id="255" name="Group 254"/>
            <p:cNvGrpSpPr/>
            <p:nvPr/>
          </p:nvGrpSpPr>
          <p:grpSpPr>
            <a:xfrm>
              <a:off x="71044" y="4321630"/>
              <a:ext cx="1921921" cy="1089038"/>
              <a:chOff x="6521785" y="1423404"/>
              <a:chExt cx="1921921" cy="1089038"/>
            </a:xfrm>
          </p:grpSpPr>
          <p:grpSp>
            <p:nvGrpSpPr>
              <p:cNvPr id="257" name="Group 256"/>
              <p:cNvGrpSpPr/>
              <p:nvPr/>
            </p:nvGrpSpPr>
            <p:grpSpPr>
              <a:xfrm>
                <a:off x="6521785" y="1423404"/>
                <a:ext cx="1921921" cy="1089038"/>
                <a:chOff x="-940" y="1396098"/>
                <a:chExt cx="1921921" cy="1089038"/>
              </a:xfrm>
            </p:grpSpPr>
            <p:sp>
              <p:nvSpPr>
                <p:cNvPr id="259" name="Parallelogram 25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60" name="Group 259"/>
                <p:cNvGrpSpPr/>
                <p:nvPr/>
              </p:nvGrpSpPr>
              <p:grpSpPr>
                <a:xfrm>
                  <a:off x="404784" y="1539128"/>
                  <a:ext cx="1027340" cy="844491"/>
                  <a:chOff x="521828" y="1531812"/>
                  <a:chExt cx="1027340" cy="844491"/>
                </a:xfrm>
              </p:grpSpPr>
              <p:sp>
                <p:nvSpPr>
                  <p:cNvPr id="261" name="Parallelogram 26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2" name="Parallelogram 26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3" name="Parallelogram 26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4" name="Parallelogram 263"/>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5" name="Parallelogram 264"/>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6" name="Parallelogram 26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7" name="Parallelogram 26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8" name="Parallelogram 26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69" name="Straight Connector 268"/>
                  <p:cNvCxnSpPr>
                    <a:stCxn id="261" idx="2"/>
                    <a:endCxn id="26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0" name="Straight Connector 269"/>
                  <p:cNvCxnSpPr>
                    <a:stCxn id="261" idx="3"/>
                    <a:endCxn id="26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1" name="Straight Connector 270"/>
                  <p:cNvCxnSpPr>
                    <a:stCxn id="261" idx="3"/>
                    <a:endCxn id="26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2" name="Straight Connector 271"/>
                  <p:cNvCxnSpPr>
                    <a:stCxn id="262" idx="3"/>
                    <a:endCxn id="27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3" name="Straight Connector 272"/>
                  <p:cNvCxnSpPr>
                    <a:stCxn id="261" idx="2"/>
                    <a:endCxn id="27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5" name="Straight Connector 27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6" name="Straight Connector 275"/>
                  <p:cNvCxnSpPr>
                    <a:stCxn id="268" idx="3"/>
                    <a:endCxn id="26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7" name="Straight Connector 276"/>
                  <p:cNvCxnSpPr>
                    <a:stCxn id="268" idx="3"/>
                    <a:endCxn id="26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78" name="Parallelogram 27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58" name="Parallelogram 257"/>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56" name="Oval 255"/>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27" name="Group 226"/>
          <p:cNvGrpSpPr/>
          <p:nvPr/>
        </p:nvGrpSpPr>
        <p:grpSpPr>
          <a:xfrm>
            <a:off x="3678206" y="4716807"/>
            <a:ext cx="573268" cy="516815"/>
            <a:chOff x="3672395" y="4497735"/>
            <a:chExt cx="984180" cy="987552"/>
          </a:xfrm>
        </p:grpSpPr>
        <p:grpSp>
          <p:nvGrpSpPr>
            <p:cNvPr id="217" name="Group 216"/>
            <p:cNvGrpSpPr/>
            <p:nvPr/>
          </p:nvGrpSpPr>
          <p:grpSpPr>
            <a:xfrm>
              <a:off x="3672395" y="4497735"/>
              <a:ext cx="984180" cy="987552"/>
              <a:chOff x="2034904" y="4693506"/>
              <a:chExt cx="984180" cy="987552"/>
            </a:xfrm>
          </p:grpSpPr>
          <p:grpSp>
            <p:nvGrpSpPr>
              <p:cNvPr id="218" name="Group 217"/>
              <p:cNvGrpSpPr/>
              <p:nvPr/>
            </p:nvGrpSpPr>
            <p:grpSpPr>
              <a:xfrm>
                <a:off x="2034904" y="4693506"/>
                <a:ext cx="984180" cy="987552"/>
                <a:chOff x="2650052" y="4849978"/>
                <a:chExt cx="984180" cy="987552"/>
              </a:xfrm>
            </p:grpSpPr>
            <p:cxnSp>
              <p:nvCxnSpPr>
                <p:cNvPr id="220" name="Straight Connector 219"/>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19" name="Straight Connector 218"/>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223" name="Straight Connector 222"/>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16" name="Group 215"/>
          <p:cNvGrpSpPr/>
          <p:nvPr/>
        </p:nvGrpSpPr>
        <p:grpSpPr>
          <a:xfrm>
            <a:off x="1473805" y="4852059"/>
            <a:ext cx="461772" cy="470767"/>
            <a:chOff x="2034904" y="4693506"/>
            <a:chExt cx="984180" cy="987553"/>
          </a:xfrm>
        </p:grpSpPr>
        <p:grpSp>
          <p:nvGrpSpPr>
            <p:cNvPr id="204" name="Group 203"/>
            <p:cNvGrpSpPr/>
            <p:nvPr/>
          </p:nvGrpSpPr>
          <p:grpSpPr>
            <a:xfrm>
              <a:off x="2034904" y="4693506"/>
              <a:ext cx="984180" cy="987552"/>
              <a:chOff x="2650052" y="4849978"/>
              <a:chExt cx="984180" cy="987552"/>
            </a:xfrm>
          </p:grpSpPr>
          <p:cxnSp>
            <p:nvCxnSpPr>
              <p:cNvPr id="201" name="Straight Connector 200"/>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06" name="Straight Connector 205"/>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79" name="Group 278"/>
          <p:cNvGrpSpPr/>
          <p:nvPr/>
        </p:nvGrpSpPr>
        <p:grpSpPr>
          <a:xfrm>
            <a:off x="6182065" y="4680721"/>
            <a:ext cx="526962" cy="524990"/>
            <a:chOff x="2034904" y="4693506"/>
            <a:chExt cx="984180" cy="987553"/>
          </a:xfrm>
        </p:grpSpPr>
        <p:grpSp>
          <p:nvGrpSpPr>
            <p:cNvPr id="280" name="Group 279"/>
            <p:cNvGrpSpPr/>
            <p:nvPr/>
          </p:nvGrpSpPr>
          <p:grpSpPr>
            <a:xfrm>
              <a:off x="2034904" y="4693506"/>
              <a:ext cx="984180" cy="987552"/>
              <a:chOff x="2650052" y="4849978"/>
              <a:chExt cx="984180" cy="987552"/>
            </a:xfrm>
          </p:grpSpPr>
          <p:cxnSp>
            <p:nvCxnSpPr>
              <p:cNvPr id="282" name="Straight Connector 281"/>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83" name="Straight Connector 28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81" name="Straight Connector 280"/>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284" name="TextBox 283"/>
          <p:cNvSpPr txBox="1"/>
          <p:nvPr/>
        </p:nvSpPr>
        <p:spPr>
          <a:xfrm>
            <a:off x="6631625" y="4510942"/>
            <a:ext cx="514098" cy="369332"/>
          </a:xfrm>
          <a:prstGeom prst="rect">
            <a:avLst/>
          </a:prstGeom>
          <a:noFill/>
        </p:spPr>
        <p:txBody>
          <a:bodyPr wrap="square" rtlCol="0">
            <a:spAutoFit/>
          </a:bodyPr>
          <a:lstStyle/>
          <a:p>
            <a:r>
              <a:rPr lang="en-US" sz="1800" dirty="0" smtClean="0"/>
              <a:t>Or</a:t>
            </a:r>
            <a:endParaRPr lang="en-US" sz="1800" dirty="0"/>
          </a:p>
        </p:txBody>
      </p:sp>
      <p:grpSp>
        <p:nvGrpSpPr>
          <p:cNvPr id="285" name="Group 284"/>
          <p:cNvGrpSpPr/>
          <p:nvPr/>
        </p:nvGrpSpPr>
        <p:grpSpPr>
          <a:xfrm>
            <a:off x="6733194" y="4211130"/>
            <a:ext cx="1921921" cy="1338287"/>
            <a:chOff x="4982354" y="4057043"/>
            <a:chExt cx="1921921" cy="1338287"/>
          </a:xfrm>
        </p:grpSpPr>
        <p:grpSp>
          <p:nvGrpSpPr>
            <p:cNvPr id="286" name="Group 285"/>
            <p:cNvGrpSpPr/>
            <p:nvPr/>
          </p:nvGrpSpPr>
          <p:grpSpPr>
            <a:xfrm>
              <a:off x="4982354" y="4057043"/>
              <a:ext cx="1921921" cy="1089038"/>
              <a:chOff x="-940" y="1396098"/>
              <a:chExt cx="1921921" cy="1089038"/>
            </a:xfrm>
          </p:grpSpPr>
          <p:sp>
            <p:nvSpPr>
              <p:cNvPr id="290" name="Parallelogram 28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91" name="Group 290"/>
              <p:cNvGrpSpPr/>
              <p:nvPr/>
            </p:nvGrpSpPr>
            <p:grpSpPr>
              <a:xfrm>
                <a:off x="404784" y="1539128"/>
                <a:ext cx="1027340" cy="844491"/>
                <a:chOff x="521828" y="1531812"/>
                <a:chExt cx="1027340" cy="844491"/>
              </a:xfrm>
            </p:grpSpPr>
            <p:sp>
              <p:nvSpPr>
                <p:cNvPr id="292" name="Parallelogram 29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3" name="Parallelogram 29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4" name="Parallelogram 293"/>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5" name="Parallelogram 294"/>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6" name="Parallelogram 29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7" name="Parallelogram 29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8" name="Parallelogram 29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9" name="Parallelogram 29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300" name="Straight Connector 299"/>
                <p:cNvCxnSpPr>
                  <a:stCxn id="292" idx="2"/>
                  <a:endCxn id="29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1" name="Straight Connector 300"/>
                <p:cNvCxnSpPr>
                  <a:stCxn id="292" idx="3"/>
                  <a:endCxn id="29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2" name="Straight Connector 301"/>
                <p:cNvCxnSpPr>
                  <a:stCxn id="292" idx="3"/>
                  <a:endCxn id="29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3" name="Straight Connector 302"/>
                <p:cNvCxnSpPr>
                  <a:stCxn id="293" idx="3"/>
                  <a:endCxn id="30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4" name="Straight Connector 303"/>
                <p:cNvCxnSpPr>
                  <a:stCxn id="292" idx="2"/>
                  <a:endCxn id="30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5" name="Straight Connector 30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6" name="Straight Connector 30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7" name="Straight Connector 306"/>
                <p:cNvCxnSpPr>
                  <a:stCxn id="299" idx="3"/>
                  <a:endCxn id="29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8" name="Straight Connector 307"/>
                <p:cNvCxnSpPr>
                  <a:stCxn id="299" idx="3"/>
                  <a:endCxn id="29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309" name="Parallelogram 30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87" name="Parallelogram 286"/>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88" name="Oval 287"/>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89" name="Elbow Connector 288"/>
            <p:cNvCxnSpPr>
              <a:stCxn id="288" idx="6"/>
              <a:endCxn id="287"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grpSp>
        <p:nvGrpSpPr>
          <p:cNvPr id="310" name="Group 309"/>
          <p:cNvGrpSpPr/>
          <p:nvPr/>
        </p:nvGrpSpPr>
        <p:grpSpPr>
          <a:xfrm>
            <a:off x="8286182" y="4612540"/>
            <a:ext cx="549884" cy="491002"/>
            <a:chOff x="3672395" y="4497735"/>
            <a:chExt cx="984180" cy="987552"/>
          </a:xfrm>
        </p:grpSpPr>
        <p:grpSp>
          <p:nvGrpSpPr>
            <p:cNvPr id="311" name="Group 310"/>
            <p:cNvGrpSpPr/>
            <p:nvPr/>
          </p:nvGrpSpPr>
          <p:grpSpPr>
            <a:xfrm>
              <a:off x="3672395" y="4497735"/>
              <a:ext cx="984180" cy="987552"/>
              <a:chOff x="2034904" y="4693506"/>
              <a:chExt cx="984180" cy="987552"/>
            </a:xfrm>
          </p:grpSpPr>
          <p:grpSp>
            <p:nvGrpSpPr>
              <p:cNvPr id="314" name="Group 313"/>
              <p:cNvGrpSpPr/>
              <p:nvPr/>
            </p:nvGrpSpPr>
            <p:grpSpPr>
              <a:xfrm>
                <a:off x="2034904" y="4693506"/>
                <a:ext cx="984180" cy="987552"/>
                <a:chOff x="2650052" y="4849978"/>
                <a:chExt cx="984180" cy="987552"/>
              </a:xfrm>
            </p:grpSpPr>
            <p:cxnSp>
              <p:nvCxnSpPr>
                <p:cNvPr id="316" name="Straight Connector 315"/>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317" name="Straight Connector 316"/>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315" name="Straight Connector 314"/>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312" name="Straight Connector 311"/>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318" name="TextBox 317"/>
          <p:cNvSpPr txBox="1"/>
          <p:nvPr/>
        </p:nvSpPr>
        <p:spPr>
          <a:xfrm>
            <a:off x="206449" y="5968013"/>
            <a:ext cx="8596969" cy="781752"/>
          </a:xfrm>
          <a:prstGeom prst="rect">
            <a:avLst/>
          </a:prstGeom>
          <a:solidFill>
            <a:schemeClr val="bg1"/>
          </a:solidFill>
        </p:spPr>
        <p:txBody>
          <a:bodyPr wrap="square" rtlCol="0">
            <a:spAutoFit/>
          </a:bodyPr>
          <a:lstStyle>
            <a:defPPr>
              <a:defRPr lang="en-US"/>
            </a:defPPr>
            <a:lvl1pPr>
              <a:lnSpc>
                <a:spcPct val="80000"/>
              </a:lnSpc>
              <a:spcBef>
                <a:spcPts val="0"/>
              </a:spcBef>
              <a:defRPr sz="1200"/>
            </a:lvl1pPr>
          </a:lstStyle>
          <a:p>
            <a:pPr marL="228600" indent="-228600">
              <a:buFont typeface="+mj-lt"/>
              <a:buAutoNum type="arabicPeriod" startAt="2"/>
            </a:pPr>
            <a:r>
              <a:rPr lang="en-US" sz="1400" dirty="0"/>
              <a:t>T</a:t>
            </a:r>
            <a:r>
              <a:rPr lang="en-US" sz="1400" dirty="0" smtClean="0"/>
              <a:t>he </a:t>
            </a:r>
            <a:r>
              <a:rPr lang="en-US" sz="1400" dirty="0"/>
              <a:t>deployed application </a:t>
            </a:r>
            <a:r>
              <a:rPr lang="en-US" sz="1400" u="sng" dirty="0" smtClean="0"/>
              <a:t>alters </a:t>
            </a:r>
            <a:r>
              <a:rPr lang="en-US" sz="1400" u="sng" dirty="0"/>
              <a:t>its behavior </a:t>
            </a:r>
            <a:r>
              <a:rPr lang="en-US" sz="1400" dirty="0" smtClean="0"/>
              <a:t>or alters</a:t>
            </a:r>
            <a:r>
              <a:rPr lang="en-US" sz="1400" u="sng" dirty="0" smtClean="0"/>
              <a:t> </a:t>
            </a:r>
            <a:r>
              <a:rPr lang="en-US" sz="1400" u="sng" dirty="0"/>
              <a:t>its binary to preserve the behavior</a:t>
            </a:r>
            <a:r>
              <a:rPr lang="en-US" sz="1400" dirty="0"/>
              <a:t> or </a:t>
            </a:r>
            <a:r>
              <a:rPr lang="en-US" sz="1400" u="sng" dirty="0" smtClean="0"/>
              <a:t>alters </a:t>
            </a:r>
            <a:r>
              <a:rPr lang="en-US" sz="1400" u="sng" dirty="0"/>
              <a:t>both its binary and </a:t>
            </a:r>
            <a:r>
              <a:rPr lang="en-US" sz="1400" u="sng" dirty="0" smtClean="0"/>
              <a:t>behavior in response to the change. </a:t>
            </a:r>
            <a:r>
              <a:rPr lang="en-US" sz="1400" dirty="0" smtClean="0"/>
              <a:t>This </a:t>
            </a:r>
            <a:r>
              <a:rPr lang="en-US" sz="1400" i="1" dirty="0" smtClean="0"/>
              <a:t>evolution</a:t>
            </a:r>
            <a:r>
              <a:rPr lang="en-US" sz="1400" dirty="0" smtClean="0"/>
              <a:t> </a:t>
            </a:r>
            <a:r>
              <a:rPr lang="en-US" sz="1400" dirty="0"/>
              <a:t>happens </a:t>
            </a:r>
            <a:r>
              <a:rPr lang="en-US" sz="1400" i="1" dirty="0" smtClean="0"/>
              <a:t>online,</a:t>
            </a:r>
            <a:r>
              <a:rPr lang="en-US" sz="1400" dirty="0" smtClean="0"/>
              <a:t> </a:t>
            </a:r>
            <a:r>
              <a:rPr lang="en-US" sz="1400" dirty="0"/>
              <a:t>i.e</a:t>
            </a:r>
            <a:r>
              <a:rPr lang="en-US" sz="1400" dirty="0" smtClean="0"/>
              <a:t>., when the application is used in mission. May need additional </a:t>
            </a:r>
            <a:r>
              <a:rPr lang="en-US" sz="1400" dirty="0"/>
              <a:t>instrumentation to be present in the deployed </a:t>
            </a:r>
            <a:r>
              <a:rPr lang="en-US" sz="1400" dirty="0" smtClean="0"/>
              <a:t>binary (the </a:t>
            </a:r>
            <a:r>
              <a:rPr lang="en-US" sz="1400" dirty="0"/>
              <a:t>black </a:t>
            </a:r>
            <a:r>
              <a:rPr lang="en-US" sz="1400" dirty="0" smtClean="0"/>
              <a:t>oval )</a:t>
            </a:r>
            <a:endParaRPr lang="en-US" sz="1400" dirty="0"/>
          </a:p>
        </p:txBody>
      </p:sp>
      <p:sp>
        <p:nvSpPr>
          <p:cNvPr id="319" name="Rectangular Callout 318"/>
          <p:cNvSpPr/>
          <p:nvPr/>
        </p:nvSpPr>
        <p:spPr bwMode="auto">
          <a:xfrm>
            <a:off x="781989" y="5626933"/>
            <a:ext cx="809027" cy="212968"/>
          </a:xfrm>
          <a:prstGeom prst="wedgeRectCallout">
            <a:avLst>
              <a:gd name="adj1" fmla="val -83271"/>
              <a:gd name="adj2" fmla="val -82762"/>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rPr>
              <a:t>instrumentation</a:t>
            </a:r>
          </a:p>
        </p:txBody>
      </p:sp>
      <p:sp>
        <p:nvSpPr>
          <p:cNvPr id="320" name="Rectangular Callout 319"/>
          <p:cNvSpPr/>
          <p:nvPr/>
        </p:nvSpPr>
        <p:spPr bwMode="auto">
          <a:xfrm>
            <a:off x="1422534" y="5367882"/>
            <a:ext cx="484505" cy="212968"/>
          </a:xfrm>
          <a:prstGeom prst="wedgeRectCallout">
            <a:avLst>
              <a:gd name="adj1" fmla="val 20481"/>
              <a:gd name="adj2" fmla="val -117111"/>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000" dirty="0" smtClean="0">
                <a:latin typeface="Arial Narrow" panose="020B0606020202030204" pitchFamily="34" charset="0"/>
                <a:ea typeface="ＭＳ Ｐゴシック" pitchFamily="1" charset="-128"/>
              </a:rPr>
              <a:t>behavior</a:t>
            </a:r>
            <a:endPar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endParaRPr>
          </a:p>
        </p:txBody>
      </p:sp>
      <p:sp>
        <p:nvSpPr>
          <p:cNvPr id="12" name="TextBox 11"/>
          <p:cNvSpPr txBox="1"/>
          <p:nvPr/>
        </p:nvSpPr>
        <p:spPr>
          <a:xfrm rot="16200000">
            <a:off x="7843956" y="1262383"/>
            <a:ext cx="2210514" cy="523220"/>
          </a:xfrm>
          <a:prstGeom prst="rect">
            <a:avLst/>
          </a:prstGeom>
          <a:noFill/>
        </p:spPr>
        <p:txBody>
          <a:bodyPr wrap="square" rtlCol="0">
            <a:spAutoFit/>
          </a:bodyPr>
          <a:lstStyle/>
          <a:p>
            <a:r>
              <a:rPr lang="en-US" sz="1400" i="1" dirty="0" smtClean="0">
                <a:solidFill>
                  <a:schemeClr val="bg1">
                    <a:lumMod val="50000"/>
                  </a:schemeClr>
                </a:solidFill>
              </a:rPr>
              <a:t>Offline, pre-deployment adaptation </a:t>
            </a:r>
            <a:endParaRPr lang="en-US" sz="1400" i="1" dirty="0">
              <a:solidFill>
                <a:schemeClr val="bg1">
                  <a:lumMod val="50000"/>
                </a:schemeClr>
              </a:solidFill>
            </a:endParaRPr>
          </a:p>
        </p:txBody>
      </p:sp>
      <p:sp>
        <p:nvSpPr>
          <p:cNvPr id="322" name="TextBox 321"/>
          <p:cNvSpPr txBox="1"/>
          <p:nvPr/>
        </p:nvSpPr>
        <p:spPr>
          <a:xfrm rot="16200000">
            <a:off x="7900926" y="4337122"/>
            <a:ext cx="2210514" cy="523220"/>
          </a:xfrm>
          <a:prstGeom prst="rect">
            <a:avLst/>
          </a:prstGeom>
          <a:noFill/>
        </p:spPr>
        <p:txBody>
          <a:bodyPr wrap="square" rtlCol="0">
            <a:spAutoFit/>
          </a:bodyPr>
          <a:lstStyle/>
          <a:p>
            <a:r>
              <a:rPr lang="en-US" sz="1400" i="1" dirty="0" smtClean="0">
                <a:solidFill>
                  <a:schemeClr val="bg1">
                    <a:lumMod val="50000"/>
                  </a:schemeClr>
                </a:solidFill>
              </a:rPr>
              <a:t>Online, runtime adaptation </a:t>
            </a:r>
            <a:endParaRPr lang="en-US" sz="1400" i="1" dirty="0">
              <a:solidFill>
                <a:schemeClr val="bg1">
                  <a:lumMod val="50000"/>
                </a:schemeClr>
              </a:solidFill>
            </a:endParaRPr>
          </a:p>
        </p:txBody>
      </p:sp>
      <p:sp>
        <p:nvSpPr>
          <p:cNvPr id="13" name="Title 12"/>
          <p:cNvSpPr>
            <a:spLocks noGrp="1"/>
          </p:cNvSpPr>
          <p:nvPr>
            <p:ph type="title"/>
          </p:nvPr>
        </p:nvSpPr>
        <p:spPr>
          <a:xfrm>
            <a:off x="241300" y="77563"/>
            <a:ext cx="8229600" cy="682625"/>
          </a:xfrm>
        </p:spPr>
        <p:txBody>
          <a:bodyPr/>
          <a:lstStyle/>
          <a:p>
            <a:r>
              <a:rPr lang="en-US" dirty="0" smtClean="0"/>
              <a:t>Two Flavors of Change Handling</a:t>
            </a:r>
            <a:endParaRPr lang="en-US" dirty="0"/>
          </a:p>
        </p:txBody>
      </p:sp>
      <p:sp>
        <p:nvSpPr>
          <p:cNvPr id="2" name="Slide Number Placeholder 1"/>
          <p:cNvSpPr>
            <a:spLocks noGrp="1"/>
          </p:cNvSpPr>
          <p:nvPr>
            <p:ph type="sldNum" sz="quarter" idx="12"/>
          </p:nvPr>
        </p:nvSpPr>
        <p:spPr/>
        <p:txBody>
          <a:bodyPr/>
          <a:lstStyle/>
          <a:p>
            <a:fld id="{5163728A-5C6C-4DC9-ACFF-9E47917C1905}" type="slidenum">
              <a:rPr lang="en-US" smtClean="0"/>
              <a:pPr/>
              <a:t>10</a:t>
            </a:fld>
            <a:endParaRPr lang="en-US"/>
          </a:p>
        </p:txBody>
      </p:sp>
    </p:spTree>
    <p:extLst>
      <p:ext uri="{BB962C8B-B14F-4D97-AF65-F5344CB8AC3E}">
        <p14:creationId xmlns:p14="http://schemas.microsoft.com/office/powerpoint/2010/main" val="206389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Program Evolution    </a:t>
            </a:r>
            <a:endParaRPr lang="en-US" dirty="0"/>
          </a:p>
        </p:txBody>
      </p:sp>
      <p:sp>
        <p:nvSpPr>
          <p:cNvPr id="3" name="Content Placeholder 2"/>
          <p:cNvSpPr>
            <a:spLocks noGrp="1"/>
          </p:cNvSpPr>
          <p:nvPr>
            <p:ph idx="1"/>
          </p:nvPr>
        </p:nvSpPr>
        <p:spPr>
          <a:xfrm>
            <a:off x="241301" y="1068918"/>
            <a:ext cx="6100528" cy="5288825"/>
          </a:xfrm>
        </p:spPr>
        <p:txBody>
          <a:bodyPr>
            <a:noAutofit/>
          </a:bodyPr>
          <a:lstStyle/>
          <a:p>
            <a:r>
              <a:rPr lang="en-US" sz="1800" dirty="0" smtClean="0"/>
              <a:t>Deriving what needs to change in the program involves reasoning about the program and the </a:t>
            </a:r>
            <a:r>
              <a:rPr lang="en-US" sz="1800" i="1" dirty="0" smtClean="0"/>
              <a:t>trigger</a:t>
            </a:r>
          </a:p>
          <a:p>
            <a:pPr lvl="1"/>
            <a:r>
              <a:rPr lang="en-US" sz="1600" dirty="0" smtClean="0"/>
              <a:t>The trigger could be a “change request” or an “observed or detected change”</a:t>
            </a:r>
          </a:p>
          <a:p>
            <a:pPr lvl="2"/>
            <a:r>
              <a:rPr lang="en-US" sz="1400" dirty="0" smtClean="0"/>
              <a:t>Usually, observed/detected changes </a:t>
            </a:r>
            <a:r>
              <a:rPr lang="en-US" sz="1400" dirty="0" smtClean="0">
                <a:sym typeface="Wingdings" panose="05000000000000000000" pitchFamily="2" charset="2"/>
              </a:rPr>
              <a:t> runtime </a:t>
            </a:r>
          </a:p>
          <a:p>
            <a:pPr lvl="2"/>
            <a:r>
              <a:rPr lang="en-US" sz="1400" dirty="0" smtClean="0">
                <a:sym typeface="Wingdings" panose="05000000000000000000" pitchFamily="2" charset="2"/>
              </a:rPr>
              <a:t>Changes observed at runtime may result in </a:t>
            </a:r>
            <a:r>
              <a:rPr lang="en-US" sz="1400" i="1" dirty="0" smtClean="0">
                <a:sym typeface="Wingdings" panose="05000000000000000000" pitchFamily="2" charset="2"/>
              </a:rPr>
              <a:t>offline </a:t>
            </a:r>
            <a:r>
              <a:rPr lang="en-US" sz="1400" dirty="0" smtClean="0">
                <a:sym typeface="Wingdings" panose="05000000000000000000" pitchFamily="2" charset="2"/>
              </a:rPr>
              <a:t>(outside of the executing mission) adaptation (e.g., modifying source code to create new binary that is then hot swapped)</a:t>
            </a:r>
          </a:p>
          <a:p>
            <a:pPr lvl="2"/>
            <a:r>
              <a:rPr lang="en-US" sz="1400" dirty="0" smtClean="0">
                <a:sym typeface="Wingdings" panose="05000000000000000000" pitchFamily="2" charset="2"/>
              </a:rPr>
              <a:t>Of course, requests to support new deployment environment or modified functionality are offline change drivers</a:t>
            </a:r>
          </a:p>
          <a:p>
            <a:r>
              <a:rPr lang="en-US" sz="1800" dirty="0" smtClean="0">
                <a:sym typeface="Wingdings" panose="05000000000000000000" pitchFamily="2" charset="2"/>
              </a:rPr>
              <a:t>Reasoning takes place in </a:t>
            </a:r>
            <a:r>
              <a:rPr lang="en-US" sz="1800" dirty="0">
                <a:sym typeface="Wingdings" panose="05000000000000000000" pitchFamily="2" charset="2"/>
              </a:rPr>
              <a:t> </a:t>
            </a:r>
            <a:r>
              <a:rPr lang="en-US" sz="1800" dirty="0" smtClean="0">
                <a:sym typeface="Wingdings" panose="05000000000000000000" pitchFamily="2" charset="2"/>
              </a:rPr>
              <a:t>“knowledge space” –  i.e., in terms of abstract representation of code, resources, their relationships</a:t>
            </a:r>
          </a:p>
          <a:p>
            <a:pPr lvl="1"/>
            <a:r>
              <a:rPr lang="en-US" sz="1600" dirty="0" smtClean="0">
                <a:sym typeface="Wingdings" panose="05000000000000000000" pitchFamily="2" charset="2"/>
              </a:rPr>
              <a:t>DAS workflow uses </a:t>
            </a:r>
          </a:p>
          <a:p>
            <a:pPr lvl="2"/>
            <a:r>
              <a:rPr lang="en-US" sz="1400" dirty="0" smtClean="0">
                <a:sym typeface="Wingdings" panose="05000000000000000000" pitchFamily="2" charset="2"/>
              </a:rPr>
              <a:t>SPARQL queries over Triple store: identify candidates for adaptation </a:t>
            </a:r>
          </a:p>
          <a:p>
            <a:pPr lvl="2"/>
            <a:r>
              <a:rPr lang="en-US" sz="1400" dirty="0" smtClean="0">
                <a:sym typeface="Wingdings" panose="05000000000000000000" pitchFamily="2" charset="2"/>
              </a:rPr>
              <a:t>Resource DSL (refinement and </a:t>
            </a:r>
            <a:r>
              <a:rPr lang="en-US" sz="1400" dirty="0" err="1" smtClean="0">
                <a:sym typeface="Wingdings" panose="05000000000000000000" pitchFamily="2" charset="2"/>
              </a:rPr>
              <a:t>variational</a:t>
            </a:r>
            <a:r>
              <a:rPr lang="en-US" sz="1400" dirty="0" smtClean="0">
                <a:sym typeface="Wingdings" panose="05000000000000000000" pitchFamily="2" charset="2"/>
              </a:rPr>
              <a:t> types): quickly evaluate combinatorial space of adapted systems</a:t>
            </a:r>
          </a:p>
          <a:p>
            <a:pPr lvl="1"/>
            <a:r>
              <a:rPr lang="en-US" sz="1600" dirty="0" smtClean="0">
                <a:sym typeface="Wingdings" panose="05000000000000000000" pitchFamily="2" charset="2"/>
              </a:rPr>
              <a:t>Essentially, algorithmic use of the combined power of SPARQL and Type system</a:t>
            </a:r>
            <a:endParaRPr lang="en-US" sz="1600" dirty="0"/>
          </a:p>
        </p:txBody>
      </p:sp>
      <p:grpSp>
        <p:nvGrpSpPr>
          <p:cNvPr id="1037" name="Group 1036"/>
          <p:cNvGrpSpPr/>
          <p:nvPr/>
        </p:nvGrpSpPr>
        <p:grpSpPr>
          <a:xfrm>
            <a:off x="6329566" y="1537508"/>
            <a:ext cx="2814434" cy="3704890"/>
            <a:chOff x="6456613" y="1411864"/>
            <a:chExt cx="2814434" cy="3704890"/>
          </a:xfrm>
        </p:grpSpPr>
        <p:sp>
          <p:nvSpPr>
            <p:cNvPr id="5" name="Flowchart: Document 4"/>
            <p:cNvSpPr/>
            <p:nvPr/>
          </p:nvSpPr>
          <p:spPr>
            <a:xfrm>
              <a:off x="8003813" y="1713491"/>
              <a:ext cx="233757" cy="364386"/>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546" y="2053473"/>
              <a:ext cx="324681" cy="2737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53504" y="2518711"/>
              <a:ext cx="773658" cy="7736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6671735" y="3193030"/>
              <a:ext cx="795623" cy="79562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813" y="4557822"/>
              <a:ext cx="217637" cy="36978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0961" y="3939843"/>
              <a:ext cx="757936" cy="83595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772" y="4467196"/>
              <a:ext cx="217637" cy="369787"/>
            </a:xfrm>
            <a:prstGeom prst="rect">
              <a:avLst/>
            </a:prstGeom>
          </p:spPr>
        </p:pic>
        <p:sp>
          <p:nvSpPr>
            <p:cNvPr id="16" name="TextBox 15"/>
            <p:cNvSpPr txBox="1"/>
            <p:nvPr/>
          </p:nvSpPr>
          <p:spPr>
            <a:xfrm>
              <a:off x="8473916" y="3733923"/>
              <a:ext cx="797131" cy="246221"/>
            </a:xfrm>
            <a:prstGeom prst="rect">
              <a:avLst/>
            </a:prstGeom>
            <a:noFill/>
          </p:spPr>
          <p:txBody>
            <a:bodyPr wrap="square" rtlCol="0">
              <a:spAutoFit/>
            </a:bodyPr>
            <a:lstStyle/>
            <a:p>
              <a:r>
                <a:rPr lang="en-US" sz="1000" dirty="0" smtClean="0">
                  <a:latin typeface="Arial Narrow" panose="020B0606020202030204" pitchFamily="34" charset="0"/>
                </a:rPr>
                <a:t>Source code</a:t>
              </a:r>
              <a:endParaRPr lang="en-US" sz="1000" dirty="0">
                <a:latin typeface="Arial Narrow" panose="020B0606020202030204" pitchFamily="34" charset="0"/>
              </a:endParaRPr>
            </a:p>
          </p:txBody>
        </p:sp>
        <p:grpSp>
          <p:nvGrpSpPr>
            <p:cNvPr id="1036" name="Group 1035"/>
            <p:cNvGrpSpPr/>
            <p:nvPr/>
          </p:nvGrpSpPr>
          <p:grpSpPr>
            <a:xfrm>
              <a:off x="7538217" y="2905618"/>
              <a:ext cx="1732828" cy="659898"/>
              <a:chOff x="7837055" y="2750228"/>
              <a:chExt cx="1663686" cy="502161"/>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4661" t="13187" r="7519" b="14069"/>
              <a:stretch/>
            </p:blipFill>
            <p:spPr>
              <a:xfrm>
                <a:off x="7837055" y="2750228"/>
                <a:ext cx="1158688" cy="45038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2001" y="2796675"/>
                <a:ext cx="304884" cy="20260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157847">
                <a:off x="8252882" y="2998642"/>
                <a:ext cx="304884" cy="202609"/>
              </a:xfrm>
              <a:prstGeom prst="rect">
                <a:avLst/>
              </a:prstGeom>
            </p:spPr>
          </p:pic>
          <p:sp>
            <p:nvSpPr>
              <p:cNvPr id="20" name="TextBox 19"/>
              <p:cNvSpPr txBox="1"/>
              <p:nvPr/>
            </p:nvSpPr>
            <p:spPr>
              <a:xfrm>
                <a:off x="8849302" y="2977568"/>
                <a:ext cx="651439" cy="187366"/>
              </a:xfrm>
              <a:prstGeom prst="rect">
                <a:avLst/>
              </a:prstGeom>
              <a:noFill/>
            </p:spPr>
            <p:txBody>
              <a:bodyPr wrap="square" rtlCol="0">
                <a:spAutoFit/>
              </a:bodyPr>
              <a:lstStyle/>
              <a:p>
                <a:r>
                  <a:rPr lang="en-US" sz="1000" dirty="0" smtClean="0">
                    <a:latin typeface="Arial Narrow" panose="020B0606020202030204" pitchFamily="34" charset="0"/>
                  </a:rPr>
                  <a:t>knowledge</a:t>
                </a:r>
                <a:endParaRPr lang="en-US" sz="1000" dirty="0">
                  <a:latin typeface="Arial Narrow" panose="020B0606020202030204" pitchFamily="34" charset="0"/>
                </a:endParaRPr>
              </a:p>
            </p:txBody>
          </p:sp>
        </p:grpSp>
        <p:sp>
          <p:nvSpPr>
            <p:cNvPr id="21" name="TextBox 20"/>
            <p:cNvSpPr txBox="1"/>
            <p:nvPr/>
          </p:nvSpPr>
          <p:spPr>
            <a:xfrm>
              <a:off x="7580006" y="1411864"/>
              <a:ext cx="982394" cy="246221"/>
            </a:xfrm>
            <a:prstGeom prst="rect">
              <a:avLst/>
            </a:prstGeom>
            <a:noFill/>
          </p:spPr>
          <p:txBody>
            <a:bodyPr wrap="square" rtlCol="0">
              <a:spAutoFit/>
            </a:bodyPr>
            <a:lstStyle/>
            <a:p>
              <a:r>
                <a:rPr lang="en-US" sz="1000" dirty="0" smtClean="0">
                  <a:latin typeface="Arial Narrow" panose="020B0606020202030204" pitchFamily="34" charset="0"/>
                </a:rPr>
                <a:t>Change request</a:t>
              </a:r>
              <a:endParaRPr lang="en-US" sz="1000" dirty="0">
                <a:latin typeface="Arial Narrow" panose="020B0606020202030204" pitchFamily="34" charset="0"/>
              </a:endParaRPr>
            </a:p>
          </p:txBody>
        </p:sp>
        <p:sp>
          <p:nvSpPr>
            <p:cNvPr id="22" name="TextBox 21"/>
            <p:cNvSpPr txBox="1"/>
            <p:nvPr/>
          </p:nvSpPr>
          <p:spPr>
            <a:xfrm>
              <a:off x="8232445" y="2239046"/>
              <a:ext cx="851190" cy="400110"/>
            </a:xfrm>
            <a:prstGeom prst="rect">
              <a:avLst/>
            </a:prstGeom>
            <a:noFill/>
          </p:spPr>
          <p:txBody>
            <a:bodyPr wrap="square" rtlCol="0">
              <a:spAutoFit/>
            </a:bodyPr>
            <a:lstStyle/>
            <a:p>
              <a:r>
                <a:rPr lang="en-US" sz="1000" dirty="0" smtClean="0">
                  <a:latin typeface="Arial Narrow" panose="020B0606020202030204" pitchFamily="34" charset="0"/>
                </a:rPr>
                <a:t>Detected changes</a:t>
              </a:r>
              <a:endParaRPr lang="en-US" sz="1000" dirty="0">
                <a:latin typeface="Arial Narrow" panose="020B0606020202030204" pitchFamily="34" charset="0"/>
              </a:endParaRPr>
            </a:p>
          </p:txBody>
        </p:sp>
        <p:sp>
          <p:nvSpPr>
            <p:cNvPr id="23" name="TextBox 22"/>
            <p:cNvSpPr txBox="1"/>
            <p:nvPr/>
          </p:nvSpPr>
          <p:spPr>
            <a:xfrm>
              <a:off x="6918164" y="3051399"/>
              <a:ext cx="718036" cy="338554"/>
            </a:xfrm>
            <a:prstGeom prst="rect">
              <a:avLst/>
            </a:prstGeom>
            <a:noFill/>
          </p:spPr>
          <p:txBody>
            <a:bodyPr wrap="square" rtlCol="0">
              <a:spAutoFit/>
            </a:bodyPr>
            <a:lstStyle/>
            <a:p>
              <a:pPr>
                <a:lnSpc>
                  <a:spcPct val="80000"/>
                </a:lnSpc>
              </a:pPr>
              <a:r>
                <a:rPr lang="en-US" sz="1000" dirty="0" smtClean="0">
                  <a:latin typeface="Arial Narrow" panose="020B0606020202030204" pitchFamily="34" charset="0"/>
                </a:rPr>
                <a:t>DAS machinery</a:t>
              </a:r>
              <a:endParaRPr lang="en-US" sz="1000" dirty="0">
                <a:latin typeface="Arial Narrow" panose="020B0606020202030204" pitchFamily="34" charset="0"/>
              </a:endParaRPr>
            </a:p>
          </p:txBody>
        </p:sp>
        <p:sp>
          <p:nvSpPr>
            <p:cNvPr id="24" name="TextBox 23"/>
            <p:cNvSpPr txBox="1"/>
            <p:nvPr/>
          </p:nvSpPr>
          <p:spPr>
            <a:xfrm>
              <a:off x="7643134" y="4870533"/>
              <a:ext cx="955114" cy="246221"/>
            </a:xfrm>
            <a:prstGeom prst="rect">
              <a:avLst/>
            </a:prstGeom>
            <a:noFill/>
          </p:spPr>
          <p:txBody>
            <a:bodyPr wrap="square" rtlCol="0">
              <a:spAutoFit/>
            </a:bodyPr>
            <a:lstStyle/>
            <a:p>
              <a:r>
                <a:rPr lang="en-US" sz="1000" dirty="0" smtClean="0">
                  <a:latin typeface="Arial Narrow" panose="020B0606020202030204" pitchFamily="34" charset="0"/>
                </a:rPr>
                <a:t>Adapted code</a:t>
              </a:r>
              <a:endParaRPr lang="en-US" sz="1000" dirty="0">
                <a:latin typeface="Arial Narrow" panose="020B0606020202030204" pitchFamily="34" charset="0"/>
              </a:endParaRPr>
            </a:p>
          </p:txBody>
        </p:sp>
        <p:cxnSp>
          <p:nvCxnSpPr>
            <p:cNvPr id="29" name="Straight Arrow Connector 28"/>
            <p:cNvCxnSpPr/>
            <p:nvPr/>
          </p:nvCxnSpPr>
          <p:spPr>
            <a:xfrm flipV="1">
              <a:off x="8371244" y="3542031"/>
              <a:ext cx="0" cy="383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6" idx="1"/>
            </p:cNvCxnSpPr>
            <p:nvPr/>
          </p:nvCxnSpPr>
          <p:spPr>
            <a:xfrm rot="10800000" flipV="1">
              <a:off x="8262182" y="2190331"/>
              <a:ext cx="262364" cy="6567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5" name="Elbow Connector 1024"/>
            <p:cNvCxnSpPr>
              <a:stCxn id="5" idx="1"/>
            </p:cNvCxnSpPr>
            <p:nvPr/>
          </p:nvCxnSpPr>
          <p:spPr>
            <a:xfrm rot="10800000" flipV="1">
              <a:off x="7902203" y="1895683"/>
              <a:ext cx="101611" cy="98083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0" name="Elbow Connector 1029"/>
            <p:cNvCxnSpPr>
              <a:endCxn id="18" idx="1"/>
            </p:cNvCxnSpPr>
            <p:nvPr/>
          </p:nvCxnSpPr>
          <p:spPr>
            <a:xfrm rot="16200000" flipH="1">
              <a:off x="7551598" y="4247916"/>
              <a:ext cx="611420" cy="1969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35" name="Group 1034"/>
            <p:cNvGrpSpPr/>
            <p:nvPr/>
          </p:nvGrpSpPr>
          <p:grpSpPr>
            <a:xfrm>
              <a:off x="6662409" y="1864470"/>
              <a:ext cx="903699" cy="567113"/>
              <a:chOff x="7120594" y="1586767"/>
              <a:chExt cx="903699" cy="567113"/>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768" y="1721769"/>
                <a:ext cx="371698" cy="371698"/>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2444" y="1736043"/>
                <a:ext cx="372801" cy="278268"/>
              </a:xfrm>
              <a:prstGeom prst="rect">
                <a:avLst/>
              </a:prstGeom>
            </p:spPr>
          </p:pic>
          <p:sp>
            <p:nvSpPr>
              <p:cNvPr id="1031" name="Cloud Callout 1030"/>
              <p:cNvSpPr/>
              <p:nvPr/>
            </p:nvSpPr>
            <p:spPr>
              <a:xfrm>
                <a:off x="7120594" y="1586767"/>
                <a:ext cx="903699" cy="567113"/>
              </a:xfrm>
              <a:prstGeom prst="cloudCallout">
                <a:avLst>
                  <a:gd name="adj1" fmla="val 44595"/>
                  <a:gd name="adj2" fmla="val 8310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4" name="Group 1033"/>
            <p:cNvGrpSpPr/>
            <p:nvPr/>
          </p:nvGrpSpPr>
          <p:grpSpPr>
            <a:xfrm>
              <a:off x="6662408" y="3968756"/>
              <a:ext cx="903699" cy="567113"/>
              <a:chOff x="7721559" y="4972479"/>
              <a:chExt cx="903699" cy="567113"/>
            </a:xfrm>
          </p:grpSpPr>
          <p:pic>
            <p:nvPicPr>
              <p:cNvPr id="1032" name="Picture 10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6591" y="5204120"/>
                <a:ext cx="396818" cy="178568"/>
              </a:xfrm>
              <a:prstGeom prst="rect">
                <a:avLst/>
              </a:prstGeom>
            </p:spPr>
          </p:pic>
          <p:pic>
            <p:nvPicPr>
              <p:cNvPr id="1033" name="Picture 10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9892" y="5066352"/>
                <a:ext cx="322431" cy="455733"/>
              </a:xfrm>
              <a:prstGeom prst="rect">
                <a:avLst/>
              </a:prstGeom>
            </p:spPr>
          </p:pic>
          <p:sp>
            <p:nvSpPr>
              <p:cNvPr id="42" name="Cloud Callout 41"/>
              <p:cNvSpPr/>
              <p:nvPr/>
            </p:nvSpPr>
            <p:spPr>
              <a:xfrm>
                <a:off x="7721559" y="4972479"/>
                <a:ext cx="903699" cy="567113"/>
              </a:xfrm>
              <a:prstGeom prst="cloudCallout">
                <a:avLst>
                  <a:gd name="adj1" fmla="val 55246"/>
                  <a:gd name="adj2" fmla="val -8661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456613" y="1659108"/>
              <a:ext cx="1315287" cy="246221"/>
            </a:xfrm>
            <a:prstGeom prst="rect">
              <a:avLst/>
            </a:prstGeom>
            <a:noFill/>
          </p:spPr>
          <p:txBody>
            <a:bodyPr wrap="square" rtlCol="0">
              <a:spAutoFit/>
            </a:bodyPr>
            <a:lstStyle/>
            <a:p>
              <a:r>
                <a:rPr lang="en-US" sz="1000" dirty="0" smtClean="0">
                  <a:latin typeface="Arial Narrow" panose="020B0606020202030204" pitchFamily="34" charset="0"/>
                </a:rPr>
                <a:t>Reasoning and Analysis</a:t>
              </a:r>
              <a:endParaRPr lang="en-US" sz="1000" dirty="0">
                <a:latin typeface="Arial Narrow" panose="020B0606020202030204" pitchFamily="34" charset="0"/>
              </a:endParaRPr>
            </a:p>
          </p:txBody>
        </p:sp>
        <p:sp>
          <p:nvSpPr>
            <p:cNvPr id="47" name="TextBox 46"/>
            <p:cNvSpPr txBox="1"/>
            <p:nvPr/>
          </p:nvSpPr>
          <p:spPr>
            <a:xfrm>
              <a:off x="6640359" y="4486881"/>
              <a:ext cx="1097231" cy="246221"/>
            </a:xfrm>
            <a:prstGeom prst="rect">
              <a:avLst/>
            </a:prstGeom>
            <a:noFill/>
          </p:spPr>
          <p:txBody>
            <a:bodyPr wrap="square" rtlCol="0">
              <a:spAutoFit/>
            </a:bodyPr>
            <a:lstStyle/>
            <a:p>
              <a:r>
                <a:rPr lang="en-US" sz="1000" dirty="0" smtClean="0">
                  <a:latin typeface="Arial Narrow" panose="020B0606020202030204" pitchFamily="34" charset="0"/>
                </a:rPr>
                <a:t>Code massaging </a:t>
              </a:r>
              <a:endParaRPr lang="en-US" sz="1000" dirty="0">
                <a:latin typeface="Arial Narrow" panose="020B0606020202030204" pitchFamily="34" charset="0"/>
              </a:endParaRPr>
            </a:p>
          </p:txBody>
        </p:sp>
      </p:grpSp>
      <p:sp>
        <p:nvSpPr>
          <p:cNvPr id="4" name="Slide Number Placeholder 3"/>
          <p:cNvSpPr>
            <a:spLocks noGrp="1"/>
          </p:cNvSpPr>
          <p:nvPr>
            <p:ph type="sldNum" sz="quarter" idx="12"/>
          </p:nvPr>
        </p:nvSpPr>
        <p:spPr/>
        <p:txBody>
          <a:bodyPr/>
          <a:lstStyle/>
          <a:p>
            <a:fld id="{0840E6D7-221B-40B7-B50C-C3B5231B0D1A}" type="slidenum">
              <a:rPr lang="en-US" smtClean="0"/>
              <a:pPr/>
              <a:t>11</a:t>
            </a:fld>
            <a:endParaRPr lang="en-US"/>
          </a:p>
        </p:txBody>
      </p:sp>
    </p:spTree>
    <p:extLst>
      <p:ext uri="{BB962C8B-B14F-4D97-AF65-F5344CB8AC3E}">
        <p14:creationId xmlns:p14="http://schemas.microsoft.com/office/powerpoint/2010/main" val="1120510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Evolution (</a:t>
            </a:r>
            <a:r>
              <a:rPr lang="en-US" dirty="0" err="1" smtClean="0"/>
              <a:t>contd</a:t>
            </a:r>
            <a:r>
              <a:rPr lang="en-US" dirty="0" smtClean="0"/>
              <a:t>) </a:t>
            </a:r>
            <a:endParaRPr lang="en-US" dirty="0"/>
          </a:p>
        </p:txBody>
      </p:sp>
      <p:sp>
        <p:nvSpPr>
          <p:cNvPr id="3" name="Content Placeholder 2"/>
          <p:cNvSpPr>
            <a:spLocks noGrp="1"/>
          </p:cNvSpPr>
          <p:nvPr>
            <p:ph idx="1"/>
          </p:nvPr>
        </p:nvSpPr>
        <p:spPr>
          <a:xfrm>
            <a:off x="241301" y="1087853"/>
            <a:ext cx="5913141" cy="5113567"/>
          </a:xfrm>
        </p:spPr>
        <p:txBody>
          <a:bodyPr>
            <a:noAutofit/>
          </a:bodyPr>
          <a:lstStyle/>
          <a:p>
            <a:r>
              <a:rPr lang="en-US" sz="1800" dirty="0" smtClean="0"/>
              <a:t>What is in the knowledge space:</a:t>
            </a:r>
          </a:p>
          <a:p>
            <a:pPr lvl="1"/>
            <a:r>
              <a:rPr lang="en-US" sz="1400" dirty="0" smtClean="0"/>
              <a:t>Domain knowledge</a:t>
            </a:r>
          </a:p>
          <a:p>
            <a:pPr lvl="2"/>
            <a:r>
              <a:rPr lang="en-US" sz="1200" dirty="0" smtClean="0"/>
              <a:t>Currently, high level/global/axiomatic rules, e.g.,</a:t>
            </a:r>
          </a:p>
          <a:p>
            <a:pPr lvl="3"/>
            <a:r>
              <a:rPr lang="en-US" sz="1100" dirty="0" smtClean="0"/>
              <a:t>If resource R is contested, reduce consumption of R</a:t>
            </a:r>
          </a:p>
          <a:p>
            <a:pPr lvl="2"/>
            <a:r>
              <a:rPr lang="en-US" sz="1200" dirty="0" smtClean="0"/>
              <a:t>May need domain-specific (e.g., tactical SA) specific refinements or concretizations e.g., </a:t>
            </a:r>
          </a:p>
          <a:p>
            <a:pPr lvl="3"/>
            <a:r>
              <a:rPr lang="en-US" sz="1100" dirty="0" smtClean="0"/>
              <a:t>Bandwidth consumption depends on  SA message size </a:t>
            </a:r>
          </a:p>
          <a:p>
            <a:pPr lvl="1"/>
            <a:r>
              <a:rPr lang="en-US" sz="1400" dirty="0" smtClean="0"/>
              <a:t>Sufficient knowledge about functional and extra-functional specification of </a:t>
            </a:r>
          </a:p>
          <a:p>
            <a:pPr lvl="2"/>
            <a:r>
              <a:rPr lang="en-US" sz="1200" dirty="0"/>
              <a:t>T</a:t>
            </a:r>
            <a:r>
              <a:rPr lang="en-US" sz="1200" dirty="0" smtClean="0"/>
              <a:t>he (baseline) application: </a:t>
            </a:r>
          </a:p>
          <a:p>
            <a:pPr lvl="3"/>
            <a:r>
              <a:rPr lang="en-US" sz="1100" dirty="0" smtClean="0"/>
              <a:t>Functionality: Definition, Use, Usage Pattern</a:t>
            </a:r>
          </a:p>
          <a:p>
            <a:pPr lvl="3"/>
            <a:r>
              <a:rPr lang="en-US" sz="1100" dirty="0" smtClean="0"/>
              <a:t>Extra functional: Resource dependency, Resource usage</a:t>
            </a:r>
          </a:p>
          <a:p>
            <a:pPr lvl="2"/>
            <a:r>
              <a:rPr lang="en-US" sz="1200" dirty="0" smtClean="0"/>
              <a:t>Ingredients/raw material for adaptation – code that transforms domain-specific data types, domain-specific functions: similar functional and extra functional description</a:t>
            </a:r>
          </a:p>
          <a:p>
            <a:pPr lvl="2"/>
            <a:r>
              <a:rPr lang="en-US" sz="1200" dirty="0" smtClean="0"/>
              <a:t>Simplifying assumption: not every line of the baseline is adaptable – we are demonstrating the technology for a specified subset (control points)</a:t>
            </a:r>
          </a:p>
          <a:p>
            <a:r>
              <a:rPr lang="en-US" sz="1800" dirty="0" smtClean="0"/>
              <a:t>End to end flow</a:t>
            </a:r>
          </a:p>
          <a:p>
            <a:pPr lvl="1"/>
            <a:r>
              <a:rPr lang="en-US" sz="1400" dirty="0" smtClean="0"/>
              <a:t>Model </a:t>
            </a:r>
            <a:r>
              <a:rPr lang="en-US" sz="1400" dirty="0" smtClean="0">
                <a:sym typeface="Wingdings" panose="05000000000000000000" pitchFamily="2" charset="2"/>
              </a:rPr>
              <a:t> Knowledge Extraction  Change Request  Evolved Application: More later in the context of the demo</a:t>
            </a:r>
            <a:endParaRPr lang="en-US" sz="1400" dirty="0" smtClean="0"/>
          </a:p>
          <a:p>
            <a:r>
              <a:rPr lang="en-US" sz="1800" dirty="0" smtClean="0"/>
              <a:t>Reasoning</a:t>
            </a:r>
          </a:p>
          <a:p>
            <a:pPr lvl="1"/>
            <a:r>
              <a:rPr lang="en-US" sz="1400" dirty="0" smtClean="0"/>
              <a:t>Guided search with constraint satisfaction, type checking, and type selection </a:t>
            </a:r>
          </a:p>
        </p:txBody>
      </p:sp>
      <p:sp>
        <p:nvSpPr>
          <p:cNvPr id="4" name="Folded Corner 3"/>
          <p:cNvSpPr/>
          <p:nvPr/>
        </p:nvSpPr>
        <p:spPr>
          <a:xfrm>
            <a:off x="6380174" y="1347536"/>
            <a:ext cx="1285660" cy="2000680"/>
          </a:xfrm>
          <a:prstGeom prst="foldedCorner">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Flowchart: Document 4"/>
          <p:cNvSpPr/>
          <p:nvPr/>
        </p:nvSpPr>
        <p:spPr>
          <a:xfrm>
            <a:off x="8142510" y="1442183"/>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6" name="Flowchart: Document 5"/>
          <p:cNvSpPr/>
          <p:nvPr/>
        </p:nvSpPr>
        <p:spPr>
          <a:xfrm>
            <a:off x="8328144" y="2389346"/>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7" name="Rounded Rectangle 6"/>
          <p:cNvSpPr/>
          <p:nvPr/>
        </p:nvSpPr>
        <p:spPr>
          <a:xfrm>
            <a:off x="6380174" y="1684421"/>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Point1</a:t>
            </a:r>
            <a:endParaRPr lang="en-US" sz="1100" dirty="0"/>
          </a:p>
        </p:txBody>
      </p:sp>
      <p:sp>
        <p:nvSpPr>
          <p:cNvPr id="8" name="Rounded Rectangle 7"/>
          <p:cNvSpPr/>
          <p:nvPr/>
        </p:nvSpPr>
        <p:spPr>
          <a:xfrm>
            <a:off x="6377883" y="2247059"/>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Point2</a:t>
            </a:r>
            <a:endParaRPr lang="en-US" sz="1100" dirty="0"/>
          </a:p>
        </p:txBody>
      </p:sp>
      <p:sp>
        <p:nvSpPr>
          <p:cNvPr id="9" name="TextBox 8"/>
          <p:cNvSpPr txBox="1"/>
          <p:nvPr/>
        </p:nvSpPr>
        <p:spPr>
          <a:xfrm>
            <a:off x="6390486" y="3351681"/>
            <a:ext cx="1521708" cy="276999"/>
          </a:xfrm>
          <a:prstGeom prst="rect">
            <a:avLst/>
          </a:prstGeom>
          <a:noFill/>
        </p:spPr>
        <p:txBody>
          <a:bodyPr wrap="square" rtlCol="0">
            <a:spAutoFit/>
          </a:bodyPr>
          <a:lstStyle/>
          <a:p>
            <a:r>
              <a:rPr lang="en-US" sz="1200" dirty="0" smtClean="0"/>
              <a:t>Application Code</a:t>
            </a:r>
            <a:endParaRPr lang="en-US" sz="1200" dirty="0"/>
          </a:p>
        </p:txBody>
      </p:sp>
      <p:sp>
        <p:nvSpPr>
          <p:cNvPr id="11" name="TextBox 10"/>
          <p:cNvSpPr txBox="1"/>
          <p:nvPr/>
        </p:nvSpPr>
        <p:spPr>
          <a:xfrm>
            <a:off x="6407006" y="4393945"/>
            <a:ext cx="2688868" cy="1600438"/>
          </a:xfrm>
          <a:prstGeom prst="rect">
            <a:avLst/>
          </a:prstGeom>
          <a:noFill/>
        </p:spPr>
        <p:txBody>
          <a:bodyPr wrap="square" rtlCol="0">
            <a:spAutoFit/>
          </a:bodyPr>
          <a:lstStyle/>
          <a:p>
            <a:r>
              <a:rPr lang="en-US" sz="1400" dirty="0" smtClean="0">
                <a:latin typeface="Arial Narrow" panose="020B0606020202030204" pitchFamily="34" charset="0"/>
              </a:rPr>
              <a:t>For control points, the intended use of the objects, and the functional and extra functional specification of the code implementing them are available</a:t>
            </a:r>
          </a:p>
          <a:p>
            <a:r>
              <a:rPr lang="en-US" sz="1400" dirty="0" smtClean="0">
                <a:latin typeface="Arial Narrow" panose="020B0606020202030204" pitchFamily="34" charset="0"/>
              </a:rPr>
              <a:t>Note: </a:t>
            </a:r>
            <a:endParaRPr lang="en-US" sz="1400" dirty="0">
              <a:latin typeface="Arial Narrow" panose="020B0606020202030204" pitchFamily="34" charset="0"/>
            </a:endParaRPr>
          </a:p>
          <a:p>
            <a:pPr marL="285750" indent="-285750">
              <a:buFont typeface="Arial" panose="020B0604020202020204" pitchFamily="34" charset="0"/>
              <a:buChar char="•"/>
            </a:pPr>
            <a:r>
              <a:rPr lang="en-US" sz="1400" dirty="0" smtClean="0">
                <a:latin typeface="Arial Narrow" panose="020B0606020202030204" pitchFamily="34" charset="0"/>
              </a:rPr>
              <a:t>functional </a:t>
            </a:r>
            <a:r>
              <a:rPr lang="en-US" sz="1400" dirty="0" smtClean="0">
                <a:latin typeface="Arial Narrow" panose="020B0606020202030204" pitchFamily="34" charset="0"/>
                <a:sym typeface="Wingdings" panose="05000000000000000000" pitchFamily="2" charset="2"/>
              </a:rPr>
              <a:t> given, </a:t>
            </a:r>
          </a:p>
          <a:p>
            <a:pPr marL="285750" indent="-285750">
              <a:buFont typeface="Arial" panose="020B0604020202020204" pitchFamily="34" charset="0"/>
              <a:buChar char="•"/>
            </a:pPr>
            <a:r>
              <a:rPr lang="en-US" sz="1400" dirty="0" smtClean="0">
                <a:latin typeface="Arial Narrow" panose="020B0606020202030204" pitchFamily="34" charset="0"/>
                <a:sym typeface="Wingdings" panose="05000000000000000000" pitchFamily="2" charset="2"/>
              </a:rPr>
              <a:t>extra-functional  discovered</a:t>
            </a:r>
            <a:endParaRPr lang="en-US" sz="1400" dirty="0">
              <a:latin typeface="Arial Narrow" panose="020B0606020202030204" pitchFamily="34" charset="0"/>
            </a:endParaRPr>
          </a:p>
        </p:txBody>
      </p:sp>
      <p:sp>
        <p:nvSpPr>
          <p:cNvPr id="12" name="Rectangular Callout 11"/>
          <p:cNvSpPr/>
          <p:nvPr/>
        </p:nvSpPr>
        <p:spPr>
          <a:xfrm>
            <a:off x="5717864" y="1077838"/>
            <a:ext cx="1164199" cy="336884"/>
          </a:xfrm>
          <a:prstGeom prst="wedgeRectCallout">
            <a:avLst>
              <a:gd name="adj1" fmla="val 73765"/>
              <a:gd name="adj2" fmla="val 1276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X*</a:t>
            </a:r>
            <a:endParaRPr lang="en-US" sz="1200" dirty="0">
              <a:latin typeface="Arial Narrow" panose="020B0606020202030204" pitchFamily="34" charset="0"/>
            </a:endParaRPr>
          </a:p>
        </p:txBody>
      </p:sp>
      <p:sp>
        <p:nvSpPr>
          <p:cNvPr id="13" name="Rectangular Callout 12"/>
          <p:cNvSpPr/>
          <p:nvPr/>
        </p:nvSpPr>
        <p:spPr>
          <a:xfrm>
            <a:off x="5786618" y="2770702"/>
            <a:ext cx="1184822" cy="336884"/>
          </a:xfrm>
          <a:prstGeom prst="wedgeRectCallout">
            <a:avLst>
              <a:gd name="adj1" fmla="val 49765"/>
              <a:gd name="adj2" fmla="val -1396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Y*</a:t>
            </a:r>
            <a:endParaRPr lang="en-US" sz="1200" dirty="0">
              <a:latin typeface="Arial Narrow" panose="020B0606020202030204" pitchFamily="34" charset="0"/>
            </a:endParaRPr>
          </a:p>
        </p:txBody>
      </p:sp>
      <p:sp>
        <p:nvSpPr>
          <p:cNvPr id="14" name="Rectangular Callout 13"/>
          <p:cNvSpPr/>
          <p:nvPr/>
        </p:nvSpPr>
        <p:spPr>
          <a:xfrm>
            <a:off x="7889275" y="1007615"/>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X</a:t>
            </a:r>
            <a:endParaRPr lang="en-US" sz="1200" dirty="0">
              <a:latin typeface="Arial Narrow" panose="020B0606020202030204" pitchFamily="34" charset="0"/>
            </a:endParaRPr>
          </a:p>
        </p:txBody>
      </p:sp>
      <p:sp>
        <p:nvSpPr>
          <p:cNvPr id="16" name="Rectangular Callout 15"/>
          <p:cNvSpPr/>
          <p:nvPr/>
        </p:nvSpPr>
        <p:spPr>
          <a:xfrm>
            <a:off x="7957553" y="1969116"/>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Y                                   </a:t>
            </a:r>
            <a:endParaRPr lang="en-US" sz="1200" dirty="0">
              <a:latin typeface="Arial Narrow" panose="020B0606020202030204" pitchFamily="34" charset="0"/>
            </a:endParaRPr>
          </a:p>
        </p:txBody>
      </p:sp>
      <p:sp>
        <p:nvSpPr>
          <p:cNvPr id="17" name="TextBox 16"/>
          <p:cNvSpPr txBox="1"/>
          <p:nvPr/>
        </p:nvSpPr>
        <p:spPr>
          <a:xfrm>
            <a:off x="6407006" y="1909743"/>
            <a:ext cx="1148826" cy="276999"/>
          </a:xfrm>
          <a:prstGeom prst="rect">
            <a:avLst/>
          </a:prstGeom>
          <a:noFill/>
        </p:spPr>
        <p:txBody>
          <a:bodyPr wrap="square" rtlCol="0">
            <a:spAutoFit/>
          </a:bodyPr>
          <a:lstStyle/>
          <a:p>
            <a:r>
              <a:rPr lang="en-US" sz="1200" dirty="0" smtClean="0">
                <a:latin typeface="Arial Narrow" panose="020B0606020202030204" pitchFamily="34" charset="0"/>
              </a:rPr>
              <a:t>Other uses of X</a:t>
            </a:r>
            <a:endParaRPr lang="en-US" sz="1200" dirty="0">
              <a:latin typeface="Arial Narrow" panose="020B0606020202030204" pitchFamily="34" charset="0"/>
            </a:endParaRPr>
          </a:p>
        </p:txBody>
      </p:sp>
      <p:sp>
        <p:nvSpPr>
          <p:cNvPr id="18" name="TextBox 17"/>
          <p:cNvSpPr txBox="1"/>
          <p:nvPr/>
        </p:nvSpPr>
        <p:spPr>
          <a:xfrm>
            <a:off x="6965712" y="2488557"/>
            <a:ext cx="700122" cy="646331"/>
          </a:xfrm>
          <a:prstGeom prst="rect">
            <a:avLst/>
          </a:prstGeom>
          <a:noFill/>
        </p:spPr>
        <p:txBody>
          <a:bodyPr wrap="square" rtlCol="0">
            <a:spAutoFit/>
          </a:bodyPr>
          <a:lstStyle/>
          <a:p>
            <a:r>
              <a:rPr lang="en-US" sz="1200" dirty="0" smtClean="0">
                <a:latin typeface="Arial Narrow" panose="020B0606020202030204" pitchFamily="34" charset="0"/>
              </a:rPr>
              <a:t>Other uses of X and Y</a:t>
            </a:r>
            <a:endParaRPr lang="en-US" sz="1200" dirty="0">
              <a:latin typeface="Arial Narrow" panose="020B0606020202030204" pitchFamily="34" charset="0"/>
            </a:endParaRPr>
          </a:p>
        </p:txBody>
      </p:sp>
      <p:sp>
        <p:nvSpPr>
          <p:cNvPr id="19" name="TextBox 18"/>
          <p:cNvSpPr txBox="1"/>
          <p:nvPr/>
        </p:nvSpPr>
        <p:spPr>
          <a:xfrm>
            <a:off x="7870937" y="2939144"/>
            <a:ext cx="1224937" cy="1175706"/>
          </a:xfrm>
          <a:prstGeom prst="rect">
            <a:avLst/>
          </a:prstGeom>
          <a:noFill/>
        </p:spPr>
        <p:txBody>
          <a:bodyPr wrap="square" rtlCol="0">
            <a:spAutoFit/>
          </a:bodyPr>
          <a:lstStyle/>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Currently Java objects, so definitions are classes </a:t>
            </a:r>
          </a:p>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DFU s could generalize to artifacts other than classes</a:t>
            </a:r>
            <a:endParaRPr lang="en-US" sz="1100" dirty="0">
              <a:latin typeface="Arial Narrow" panose="020B0606020202030204" pitchFamily="34" charset="0"/>
            </a:endParaRPr>
          </a:p>
        </p:txBody>
      </p:sp>
      <p:sp>
        <p:nvSpPr>
          <p:cNvPr id="10" name="Slide Number Placeholder 9"/>
          <p:cNvSpPr>
            <a:spLocks noGrp="1"/>
          </p:cNvSpPr>
          <p:nvPr>
            <p:ph type="sldNum" sz="quarter" idx="12"/>
          </p:nvPr>
        </p:nvSpPr>
        <p:spPr/>
        <p:txBody>
          <a:bodyPr/>
          <a:lstStyle/>
          <a:p>
            <a:fld id="{0840E6D7-221B-40B7-B50C-C3B5231B0D1A}" type="slidenum">
              <a:rPr lang="en-US" smtClean="0"/>
              <a:pPr/>
              <a:t>12</a:t>
            </a:fld>
            <a:endParaRPr lang="en-US"/>
          </a:p>
        </p:txBody>
      </p:sp>
    </p:spTree>
    <p:extLst>
      <p:ext uri="{BB962C8B-B14F-4D97-AF65-F5344CB8AC3E}">
        <p14:creationId xmlns:p14="http://schemas.microsoft.com/office/powerpoint/2010/main" val="3923171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System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
        <p:nvSpPr>
          <p:cNvPr id="71" name="Rounded Rectangle 70"/>
          <p:cNvSpPr/>
          <p:nvPr/>
        </p:nvSpPr>
        <p:spPr>
          <a:xfrm>
            <a:off x="2461888" y="5237849"/>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573507" y="5322637"/>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573507" y="5609207"/>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573506" y="5895777"/>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573506" y="6146982"/>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823270" y="5228450"/>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6133685" y="5219807"/>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902972" y="5323797"/>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900763" y="5829518"/>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900763" y="5583574"/>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417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49712"/>
            <a:ext cx="2534776" cy="896309"/>
            <a:chOff x="5125751" y="3683635"/>
            <a:chExt cx="2534776" cy="896309"/>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56779"/>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807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416437"/>
            <a:ext cx="2534776" cy="896309"/>
            <a:chOff x="5125751" y="3683635"/>
            <a:chExt cx="2534776" cy="896309"/>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56779"/>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999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3160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594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523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769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30066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400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144454" y="4764020"/>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932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682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714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999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682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350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948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333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953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695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93074"/>
            <a:ext cx="4966729" cy="4616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930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808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545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584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334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2120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642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878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321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965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475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43526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
        <p:nvSpPr>
          <p:cNvPr id="2" name="Title 1"/>
          <p:cNvSpPr>
            <a:spLocks noGrp="1"/>
          </p:cNvSpPr>
          <p:nvPr>
            <p:ph type="title" idx="4294967295"/>
          </p:nvPr>
        </p:nvSpPr>
        <p:spPr>
          <a:xfrm>
            <a:off x="0" y="274638"/>
            <a:ext cx="8229600" cy="682625"/>
          </a:xfrm>
        </p:spPr>
        <p:txBody>
          <a:bodyPr/>
          <a:lstStyle/>
          <a:p>
            <a:r>
              <a:rPr lang="en-US" dirty="0" smtClean="0"/>
              <a:t>Phase 1 CPs</a:t>
            </a:r>
            <a:endParaRPr lang="en-US" dirty="0"/>
          </a:p>
        </p:txBody>
      </p:sp>
      <p:sp>
        <p:nvSpPr>
          <p:cNvPr id="5" name="TextBox 4"/>
          <p:cNvSpPr txBox="1"/>
          <p:nvPr/>
        </p:nvSpPr>
        <p:spPr>
          <a:xfrm>
            <a:off x="258552" y="1114635"/>
            <a:ext cx="8308596" cy="4431983"/>
          </a:xfrm>
          <a:prstGeom prst="rect">
            <a:avLst/>
          </a:prstGeom>
          <a:noFill/>
          <a:ln>
            <a:solidFill>
              <a:schemeClr val="tx1"/>
            </a:solidFill>
          </a:ln>
        </p:spPr>
        <p:txBody>
          <a:bodyPr wrap="square" rtlCol="0">
            <a:spAutoFit/>
          </a:bodyPr>
          <a:lstStyle/>
          <a:p>
            <a:pPr marL="257175" indent="-257175">
              <a:spcAft>
                <a:spcPts val="600"/>
              </a:spcAft>
              <a:buFont typeface="Arial" panose="020B0604020202020204" pitchFamily="34" charset="0"/>
              <a:buChar char="•"/>
            </a:pPr>
            <a:r>
              <a:rPr lang="en-US" dirty="0" smtClean="0"/>
              <a:t>Driven </a:t>
            </a:r>
            <a:r>
              <a:rPr lang="en-US" dirty="0"/>
              <a:t>by changes in </a:t>
            </a:r>
            <a:r>
              <a:rPr lang="en-US" dirty="0" smtClean="0"/>
              <a:t>functional (e.g., mission requirement) </a:t>
            </a:r>
            <a:r>
              <a:rPr lang="en-US" dirty="0"/>
              <a:t>and extra </a:t>
            </a:r>
            <a:r>
              <a:rPr lang="en-US" dirty="0" smtClean="0"/>
              <a:t>functional (e.g., resources) </a:t>
            </a:r>
            <a:r>
              <a:rPr lang="en-US" dirty="0"/>
              <a:t>requirements and constraints</a:t>
            </a:r>
          </a:p>
          <a:p>
            <a:pPr marL="257175" indent="-257175">
              <a:spcAft>
                <a:spcPts val="600"/>
              </a:spcAft>
              <a:buFont typeface="Arial" panose="020B0604020202020204" pitchFamily="34" charset="0"/>
              <a:buChar char="•"/>
            </a:pPr>
            <a:r>
              <a:rPr lang="en-US" dirty="0"/>
              <a:t>Evaluation is focused on correctness (i.e., </a:t>
            </a:r>
            <a:r>
              <a:rPr lang="en-US" dirty="0" smtClean="0"/>
              <a:t>it </a:t>
            </a:r>
            <a:r>
              <a:rPr lang="en-US" dirty="0"/>
              <a:t>is mostly verification)—no qualitative distinction is made among the possible solutions</a:t>
            </a:r>
          </a:p>
          <a:p>
            <a:pPr marL="257175" indent="-257175">
              <a:spcAft>
                <a:spcPts val="600"/>
              </a:spcAft>
              <a:buFont typeface="Arial" panose="020B0604020202020204" pitchFamily="34" charset="0"/>
              <a:buChar char="•"/>
            </a:pPr>
            <a:r>
              <a:rPr lang="en-US" dirty="0"/>
              <a:t>Verification is through tests to show that functional intent is preserved</a:t>
            </a:r>
          </a:p>
          <a:p>
            <a:pPr marL="257175" indent="-257175">
              <a:spcAft>
                <a:spcPts val="600"/>
              </a:spcAft>
              <a:buFont typeface="Arial" panose="020B0604020202020204" pitchFamily="34" charset="0"/>
              <a:buChar char="•"/>
            </a:pPr>
            <a:r>
              <a:rPr lang="en-US" dirty="0"/>
              <a:t>Realized by substitution of components that follow the same usage pattern as baseline </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Substitute(s) that could work exists</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choose the substitute &amp; transform the code to accommodate naming and signature differences, and other dependencies (code massaging)</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Compose a substitute from available components, and then massage the code</a:t>
            </a:r>
          </a:p>
          <a:p>
            <a:pPr marL="1057275" lvl="2"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Construct the substitution candidate (DFU) from an existing DFU and mix in aspects from another DFU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70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214" y="1103662"/>
            <a:ext cx="8147756" cy="4687538"/>
          </a:xfrm>
        </p:spPr>
        <p:txBody>
          <a:bodyPr/>
          <a:lstStyle/>
          <a:p>
            <a:r>
              <a:rPr lang="en-US" sz="2000" dirty="0" smtClean="0"/>
              <a:t>Challenge problem 1 is focused on Location/Location Provider</a:t>
            </a:r>
          </a:p>
          <a:p>
            <a:r>
              <a:rPr lang="en-US" sz="2000" dirty="0" smtClean="0"/>
              <a:t>Variations in environment:</a:t>
            </a:r>
          </a:p>
          <a:p>
            <a:pPr lvl="1" indent="-342900">
              <a:buFont typeface="Arial" pitchFamily="34" charset="0"/>
              <a:buChar char="•"/>
            </a:pPr>
            <a:r>
              <a:rPr lang="en-US" sz="1600" dirty="0" smtClean="0"/>
              <a:t>Desert: GPS is available</a:t>
            </a:r>
          </a:p>
          <a:p>
            <a:pPr lvl="1" indent="-342900">
              <a:buFont typeface="Arial" pitchFamily="34" charset="0"/>
              <a:buChar char="•"/>
            </a:pPr>
            <a:r>
              <a:rPr lang="en-US" sz="1600" dirty="0" smtClean="0"/>
              <a:t>Jungle under canopy: GPS unavailable (leaves block radio signals)</a:t>
            </a:r>
          </a:p>
          <a:p>
            <a:pPr lvl="1" indent="-342900">
              <a:buFont typeface="Arial" pitchFamily="34" charset="0"/>
              <a:buChar char="•"/>
            </a:pPr>
            <a:r>
              <a:rPr lang="en-US" sz="1600" dirty="0" smtClean="0"/>
              <a:t>Indoors: GPS unavailable</a:t>
            </a:r>
          </a:p>
          <a:p>
            <a:r>
              <a:rPr lang="en-US" sz="2000" dirty="0" smtClean="0"/>
              <a:t>Variations in mission requirements:</a:t>
            </a:r>
          </a:p>
          <a:p>
            <a:pPr lvl="1" indent="-342900">
              <a:buFont typeface="Arial" pitchFamily="34" charset="0"/>
              <a:buChar char="•"/>
            </a:pPr>
            <a:r>
              <a:rPr lang="en-US" sz="1600" dirty="0" smtClean="0"/>
              <a:t>Any location where adversarial GPS-spoofing is expected: trusted GPS required</a:t>
            </a:r>
          </a:p>
          <a:p>
            <a:pPr lvl="1" indent="0">
              <a:buNone/>
            </a:pPr>
            <a:endParaRPr lang="en-US" sz="1800" dirty="0" smtClean="0"/>
          </a:p>
          <a:p>
            <a:r>
              <a:rPr lang="en-US" sz="2000" dirty="0" smtClean="0"/>
              <a:t>Challenge problem 2 is focused on contested resource (such as network bandwidth in our current version)</a:t>
            </a:r>
          </a:p>
          <a:p>
            <a:pPr lvl="1" indent="-342900">
              <a:buFont typeface="Arial" pitchFamily="34" charset="0"/>
              <a:buChar char="•"/>
            </a:pPr>
            <a:r>
              <a:rPr lang="en-US" sz="1600" dirty="0" smtClean="0"/>
              <a:t>Number of clients</a:t>
            </a:r>
          </a:p>
          <a:p>
            <a:pPr lvl="1" indent="-342900">
              <a:buFont typeface="Arial" pitchFamily="34" charset="0"/>
              <a:buChar char="•"/>
            </a:pPr>
            <a:r>
              <a:rPr lang="en-US" sz="1600" dirty="0" smtClean="0"/>
              <a:t>Network capacity (various mesh networks vs. cellular 3G vs. 4G)</a:t>
            </a:r>
            <a:endParaRPr lang="en-US" sz="1600" dirty="0"/>
          </a:p>
        </p:txBody>
      </p:sp>
      <p:sp>
        <p:nvSpPr>
          <p:cNvPr id="4" name="Title 3"/>
          <p:cNvSpPr>
            <a:spLocks noGrp="1"/>
          </p:cNvSpPr>
          <p:nvPr>
            <p:ph type="title"/>
          </p:nvPr>
        </p:nvSpPr>
        <p:spPr/>
        <p:txBody>
          <a:bodyPr/>
          <a:lstStyle/>
          <a:p>
            <a:r>
              <a:rPr lang="en-US" dirty="0" smtClean="0"/>
              <a:t>CPs and the SA Mission Relevance</a:t>
            </a:r>
            <a:endParaRPr lang="en-US" dirty="0"/>
          </a:p>
        </p:txBody>
      </p:sp>
      <p:sp>
        <p:nvSpPr>
          <p:cNvPr id="2" name="Slide Number Placeholder 1"/>
          <p:cNvSpPr>
            <a:spLocks noGrp="1"/>
          </p:cNvSpPr>
          <p:nvPr>
            <p:ph type="sldNum" sz="quarter" idx="12"/>
          </p:nvPr>
        </p:nvSpPr>
        <p:spPr/>
        <p:txBody>
          <a:bodyPr/>
          <a:lstStyle/>
          <a:p>
            <a:fld id="{0840E6D7-221B-40B7-B50C-C3B5231B0D1A}" type="slidenum">
              <a:rPr lang="en-US" smtClean="0"/>
              <a:pPr/>
              <a:t>15</a:t>
            </a:fld>
            <a:endParaRPr lang="en-US"/>
          </a:p>
        </p:txBody>
      </p:sp>
    </p:spTree>
    <p:extLst>
      <p:ext uri="{BB962C8B-B14F-4D97-AF65-F5344CB8AC3E}">
        <p14:creationId xmlns:p14="http://schemas.microsoft.com/office/powerpoint/2010/main" val="178993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4950845" y="3722212"/>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5453273" y="2785737"/>
            <a:ext cx="1616637" cy="760492"/>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0" name="Oval 29"/>
          <p:cNvSpPr/>
          <p:nvPr/>
        </p:nvSpPr>
        <p:spPr bwMode="auto">
          <a:xfrm>
            <a:off x="7191610" y="2716988"/>
            <a:ext cx="1675547" cy="82924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1272073" y="2496011"/>
            <a:ext cx="2090767" cy="914400"/>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12254" y="104960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1</a:t>
            </a:r>
            <a:r>
              <a:rPr lang="en-US" sz="1600" b="1" dirty="0" smtClean="0"/>
              <a:t>: New mission requires location information that can be trusted. Baseline application uses a location provider that is commercial grade. Components that provide more accurate and authenticated location information can be found. How to modify the baseline code to work with trusted location provider?</a:t>
            </a:r>
            <a:r>
              <a:rPr lang="en-US" sz="1600" dirty="0" smtClean="0"/>
              <a:t>  </a:t>
            </a:r>
            <a:endParaRPr lang="en-US" sz="1600" dirty="0"/>
          </a:p>
        </p:txBody>
      </p:sp>
      <p:sp>
        <p:nvSpPr>
          <p:cNvPr id="4" name="Title 3"/>
          <p:cNvSpPr>
            <a:spLocks noGrp="1"/>
          </p:cNvSpPr>
          <p:nvPr>
            <p:ph type="title"/>
          </p:nvPr>
        </p:nvSpPr>
        <p:spPr>
          <a:xfrm>
            <a:off x="333375" y="174625"/>
            <a:ext cx="7433238" cy="553998"/>
          </a:xfrm>
        </p:spPr>
        <p:txBody>
          <a:bodyPr/>
          <a:lstStyle/>
          <a:p>
            <a:r>
              <a:rPr lang="en-US" dirty="0" smtClean="0"/>
              <a:t>CP 1: Respond to Mission </a:t>
            </a:r>
            <a:r>
              <a:rPr lang="en-US" dirty="0"/>
              <a:t>R</a:t>
            </a:r>
            <a:r>
              <a:rPr lang="en-US" dirty="0" smtClean="0"/>
              <a:t>equirement </a:t>
            </a:r>
            <a:r>
              <a:rPr lang="en-US" dirty="0"/>
              <a:t>C</a:t>
            </a:r>
            <a:r>
              <a:rPr lang="en-US" dirty="0" smtClean="0"/>
              <a:t>hanges </a:t>
            </a:r>
            <a:endParaRPr lang="en-US" dirty="0"/>
          </a:p>
        </p:txBody>
      </p:sp>
      <p:sp>
        <p:nvSpPr>
          <p:cNvPr id="12" name="TextBox 11"/>
          <p:cNvSpPr txBox="1"/>
          <p:nvPr/>
        </p:nvSpPr>
        <p:spPr>
          <a:xfrm>
            <a:off x="1578259" y="2627023"/>
            <a:ext cx="1850226"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&lt;Low&gt;</a:t>
            </a:r>
          </a:p>
          <a:p>
            <a:pPr>
              <a:lnSpc>
                <a:spcPct val="90000"/>
              </a:lnSpc>
              <a:spcBef>
                <a:spcPts val="0"/>
              </a:spcBef>
            </a:pPr>
            <a:r>
              <a:rPr lang="en-US" sz="1400" dirty="0" smtClean="0">
                <a:latin typeface="Arial Narrow" panose="020B0606020202030204" pitchFamily="34" charset="0"/>
              </a:rPr>
              <a:t>: Untrusted</a:t>
            </a:r>
            <a:endParaRPr lang="en-US" sz="1400" dirty="0">
              <a:latin typeface="Arial Narrow" panose="020B060602020203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95721" y="3828292"/>
            <a:ext cx="1042272" cy="1042272"/>
          </a:xfrm>
          <a:prstGeom prst="rect">
            <a:avLst/>
          </a:prstGeom>
        </p:spPr>
      </p:pic>
      <p:grpSp>
        <p:nvGrpSpPr>
          <p:cNvPr id="16" name="Group 15"/>
          <p:cNvGrpSpPr/>
          <p:nvPr/>
        </p:nvGrpSpPr>
        <p:grpSpPr>
          <a:xfrm>
            <a:off x="564440" y="3706757"/>
            <a:ext cx="2709701" cy="1846754"/>
            <a:chOff x="564441" y="3954781"/>
            <a:chExt cx="1911028" cy="14512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285" y="4220729"/>
              <a:ext cx="1135184" cy="118530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64441" y="3954781"/>
              <a:ext cx="1023594" cy="1265649"/>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281" y="4000620"/>
            <a:ext cx="1055665" cy="999865"/>
          </a:xfrm>
          <a:prstGeom prst="rect">
            <a:avLst/>
          </a:prstGeom>
        </p:spPr>
      </p:pic>
      <p:sp>
        <p:nvSpPr>
          <p:cNvPr id="13" name="TextBox 12"/>
          <p:cNvSpPr txBox="1"/>
          <p:nvPr/>
        </p:nvSpPr>
        <p:spPr>
          <a:xfrm>
            <a:off x="867144" y="410226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0" name="TextBox 9"/>
          <p:cNvSpPr txBox="1"/>
          <p:nvPr/>
        </p:nvSpPr>
        <p:spPr>
          <a:xfrm>
            <a:off x="2033770" y="4363870"/>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19" name="TextBox 18"/>
          <p:cNvSpPr txBox="1"/>
          <p:nvPr/>
        </p:nvSpPr>
        <p:spPr>
          <a:xfrm>
            <a:off x="5605522" y="2855085"/>
            <a:ext cx="1455004"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Military Grade</a:t>
            </a:r>
          </a:p>
          <a:p>
            <a:pPr>
              <a:lnSpc>
                <a:spcPct val="90000"/>
              </a:lnSpc>
              <a:spcBef>
                <a:spcPts val="0"/>
              </a:spcBef>
            </a:pPr>
            <a:r>
              <a:rPr lang="en-US" sz="1400" dirty="0" smtClean="0">
                <a:latin typeface="Arial Narrow" panose="020B0606020202030204" pitchFamily="34" charset="0"/>
              </a:rPr>
              <a:t>: Accuracy &lt;High&gt;</a:t>
            </a:r>
          </a:p>
          <a:p>
            <a:pPr>
              <a:lnSpc>
                <a:spcPct val="90000"/>
              </a:lnSpc>
              <a:spcBef>
                <a:spcPts val="0"/>
              </a:spcBef>
            </a:pPr>
            <a:r>
              <a:rPr lang="en-US" sz="1400" dirty="0" smtClean="0">
                <a:latin typeface="Arial Narrow" panose="020B0606020202030204" pitchFamily="34" charset="0"/>
              </a:rPr>
              <a:t>: </a:t>
            </a:r>
            <a:r>
              <a:rPr lang="en-US" sz="1400" dirty="0">
                <a:latin typeface="Arial Narrow" panose="020B0606020202030204" pitchFamily="34" charset="0"/>
              </a:rPr>
              <a:t>T</a:t>
            </a:r>
            <a:r>
              <a:rPr lang="en-US" sz="1400" dirty="0" smtClean="0">
                <a:latin typeface="Arial Narrow" panose="020B0606020202030204" pitchFamily="34" charset="0"/>
              </a:rPr>
              <a:t>rusted</a:t>
            </a:r>
            <a:endParaRPr lang="en-US" sz="1400" dirty="0">
              <a:latin typeface="Arial Narrow" panose="020B0606020202030204" pitchFamily="34" charset="0"/>
            </a:endParaRPr>
          </a:p>
        </p:txBody>
      </p:sp>
      <p:sp>
        <p:nvSpPr>
          <p:cNvPr id="20" name="TextBox 19"/>
          <p:cNvSpPr txBox="1"/>
          <p:nvPr/>
        </p:nvSpPr>
        <p:spPr>
          <a:xfrm>
            <a:off x="7250520" y="2908315"/>
            <a:ext cx="1510023" cy="4801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&lt;High&gt;</a:t>
            </a:r>
          </a:p>
        </p:txBody>
      </p:sp>
      <p:sp>
        <p:nvSpPr>
          <p:cNvPr id="21" name="TextBox 20"/>
          <p:cNvSpPr txBox="1"/>
          <p:nvPr/>
        </p:nvSpPr>
        <p:spPr>
          <a:xfrm>
            <a:off x="838365" y="5451350"/>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cxnSp>
        <p:nvCxnSpPr>
          <p:cNvPr id="22" name="Straight Connector 21"/>
          <p:cNvCxnSpPr>
            <a:stCxn id="6" idx="0"/>
            <a:endCxn id="17" idx="3"/>
          </p:cNvCxnSpPr>
          <p:nvPr/>
        </p:nvCxnSpPr>
        <p:spPr bwMode="auto">
          <a:xfrm flipH="1" flipV="1">
            <a:off x="1578259" y="3276500"/>
            <a:ext cx="891077" cy="76868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flipV="1">
            <a:off x="2758126" y="3340137"/>
            <a:ext cx="55084" cy="70504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614906" y="3388447"/>
            <a:ext cx="613829" cy="57989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2" name="Straight Connector 31"/>
          <p:cNvCxnSpPr>
            <a:endCxn id="19" idx="3"/>
          </p:cNvCxnSpPr>
          <p:nvPr/>
        </p:nvCxnSpPr>
        <p:spPr bwMode="auto">
          <a:xfrm flipV="1">
            <a:off x="6568397" y="3192101"/>
            <a:ext cx="492129" cy="72301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7291271" y="3313967"/>
            <a:ext cx="1" cy="68665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a:endCxn id="30" idx="5"/>
          </p:cNvCxnSpPr>
          <p:nvPr/>
        </p:nvCxnSpPr>
        <p:spPr bwMode="auto">
          <a:xfrm flipV="1">
            <a:off x="7905101" y="3424789"/>
            <a:ext cx="716678" cy="620396"/>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45" name="Down Arrow Callout 44"/>
          <p:cNvSpPr/>
          <p:nvPr/>
        </p:nvSpPr>
        <p:spPr bwMode="auto">
          <a:xfrm>
            <a:off x="3509110" y="2574534"/>
            <a:ext cx="1797893" cy="1403932"/>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Change request:</a:t>
            </a:r>
          </a:p>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Mission n</a:t>
            </a:r>
            <a:r>
              <a:rPr kumimoji="0" lang="en-US" sz="1600" i="0" u="none" strike="noStrike" cap="none" normalizeH="0" baseline="0" dirty="0" smtClean="0">
                <a:ln>
                  <a:noFill/>
                </a:ln>
                <a:solidFill>
                  <a:schemeClr val="tx1"/>
                </a:solidFill>
                <a:effectLst/>
                <a:latin typeface="Arial" charset="0"/>
                <a:ea typeface="ＭＳ Ｐゴシック" pitchFamily="1" charset="-128"/>
              </a:rPr>
              <a:t>eeds</a:t>
            </a:r>
            <a:r>
              <a:rPr kumimoji="0" lang="en-US" sz="1600" i="0" u="none" strike="noStrike" cap="none" normalizeH="0" dirty="0" smtClean="0">
                <a:ln>
                  <a:noFill/>
                </a:ln>
                <a:solidFill>
                  <a:schemeClr val="tx1"/>
                </a:solidFill>
                <a:effectLst/>
                <a:latin typeface="Arial" charset="0"/>
                <a:ea typeface="ＭＳ Ｐゴシック" pitchFamily="1" charset="-128"/>
              </a:rPr>
              <a:t>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Accurate and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trusted location</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3227836" y="5592728"/>
            <a:ext cx="5258939" cy="590931"/>
          </a:xfrm>
          <a:prstGeom prst="rect">
            <a:avLst/>
          </a:prstGeom>
          <a:noFill/>
        </p:spPr>
        <p:txBody>
          <a:bodyPr wrap="square" rtlCol="0">
            <a:spAutoFit/>
          </a:bodyPr>
          <a:lstStyle/>
          <a:p>
            <a:pPr>
              <a:lnSpc>
                <a:spcPct val="90000"/>
              </a:lnSpc>
              <a:spcBef>
                <a:spcPts val="0"/>
              </a:spcBef>
            </a:pPr>
            <a:r>
              <a:rPr lang="en-US" sz="1800" i="1" dirty="0" smtClean="0">
                <a:latin typeface="Arial Narrow" panose="020B0606020202030204" pitchFamily="34" charset="0"/>
              </a:rPr>
              <a:t>Shapes do not imply exact signature match: some code massaging may still be needed to compile and run</a:t>
            </a:r>
            <a:endParaRPr lang="en-US" sz="1800" i="1" dirty="0">
              <a:latin typeface="Arial Narrow" panose="020B0606020202030204" pitchFamily="34" charset="0"/>
            </a:endParaRPr>
          </a:p>
        </p:txBody>
      </p:sp>
      <p:sp>
        <p:nvSpPr>
          <p:cNvPr id="49" name="TextBox 48"/>
          <p:cNvSpPr txBox="1"/>
          <p:nvPr/>
        </p:nvSpPr>
        <p:spPr>
          <a:xfrm>
            <a:off x="5212709" y="5046980"/>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140825" y="3936039"/>
            <a:ext cx="913117" cy="855661"/>
          </a:xfrm>
          <a:prstGeom prst="rect">
            <a:avLst/>
          </a:prstGeom>
        </p:spPr>
      </p:pic>
      <p:sp>
        <p:nvSpPr>
          <p:cNvPr id="2" name="Slide Number Placeholder 1"/>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2881656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825841" y="4928307"/>
            <a:ext cx="4130871" cy="136713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1060407"/>
            <a:ext cx="8709739" cy="1569660"/>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Represent relevant semantics of the location providers and the use of the location provider in the application. Infer resource dependency and resource usage of location providers and augment the models. Identify candidate location providers that offer the desired properties. Substitute the existing location provider, managing any differences in signature (the function names and argument order may be different) and functional dependencies (initialization, imports, etc.). Evaluate resource usage, build and test.</a:t>
            </a:r>
            <a:endParaRPr lang="en-US" sz="1600" dirty="0">
              <a:solidFill>
                <a:schemeClr val="tx1"/>
              </a:solidFill>
            </a:endParaRPr>
          </a:p>
        </p:txBody>
      </p:sp>
      <p:sp>
        <p:nvSpPr>
          <p:cNvPr id="31" name="Title 3"/>
          <p:cNvSpPr>
            <a:spLocks noGrp="1"/>
          </p:cNvSpPr>
          <p:nvPr>
            <p:ph type="title"/>
          </p:nvPr>
        </p:nvSpPr>
        <p:spPr>
          <a:xfrm>
            <a:off x="304799" y="65013"/>
            <a:ext cx="7507015" cy="825736"/>
          </a:xfrm>
        </p:spPr>
        <p:txBody>
          <a:bodyPr/>
          <a:lstStyle/>
          <a:p>
            <a:r>
              <a:rPr lang="en-US" dirty="0" smtClean="0"/>
              <a:t>CP1: Substitute and Massage the Code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95898">
            <a:off x="2416713" y="2722999"/>
            <a:ext cx="1327320" cy="1327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0284">
            <a:off x="2032756" y="4463198"/>
            <a:ext cx="1609610" cy="1508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57883" y="3181469"/>
            <a:ext cx="1451383" cy="1610572"/>
          </a:xfrm>
          <a:prstGeom prst="rect">
            <a:avLst/>
          </a:prstGeom>
        </p:spPr>
      </p:pic>
      <p:sp>
        <p:nvSpPr>
          <p:cNvPr id="13" name="TextBox 12"/>
          <p:cNvSpPr txBox="1"/>
          <p:nvPr/>
        </p:nvSpPr>
        <p:spPr>
          <a:xfrm>
            <a:off x="896640" y="3541528"/>
            <a:ext cx="1024467" cy="738664"/>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a:t>
            </a:r>
          </a:p>
          <a:p>
            <a:r>
              <a:rPr lang="en-US" sz="1400" b="1" dirty="0" smtClean="0">
                <a:solidFill>
                  <a:schemeClr val="bg1"/>
                </a:solidFill>
                <a:latin typeface="Arial Narrow" panose="020B0606020202030204" pitchFamily="34" charset="0"/>
              </a:rPr>
              <a:t>the Program</a:t>
            </a:r>
            <a:endParaRPr lang="en-US" sz="1400" b="1" dirty="0">
              <a:solidFill>
                <a:schemeClr val="bg1"/>
              </a:solidFill>
              <a:latin typeface="Arial Narrow" panose="020B0606020202030204" pitchFamily="34" charset="0"/>
            </a:endParaRPr>
          </a:p>
        </p:txBody>
      </p:sp>
      <p:sp>
        <p:nvSpPr>
          <p:cNvPr id="14" name="TextBox 13"/>
          <p:cNvSpPr txBox="1"/>
          <p:nvPr/>
        </p:nvSpPr>
        <p:spPr>
          <a:xfrm rot="2080284">
            <a:off x="2498925" y="4864725"/>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3" name="Down Arrow 2"/>
          <p:cNvSpPr/>
          <p:nvPr/>
        </p:nvSpPr>
        <p:spPr bwMode="auto">
          <a:xfrm rot="3420000">
            <a:off x="2101909" y="37483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Down Arrow 16"/>
          <p:cNvSpPr/>
          <p:nvPr/>
        </p:nvSpPr>
        <p:spPr bwMode="auto">
          <a:xfrm rot="-3300000">
            <a:off x="1790670" y="48518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Down Arrow 3"/>
          <p:cNvSpPr/>
          <p:nvPr/>
        </p:nvSpPr>
        <p:spPr bwMode="auto">
          <a:xfrm rot="16200000">
            <a:off x="4452901" y="3545849"/>
            <a:ext cx="286801" cy="687579"/>
          </a:xfrm>
          <a:prstGeom prst="downArrow">
            <a:avLst/>
          </a:prstGeom>
          <a:solidFill>
            <a:schemeClr val="bg1">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368081" y="2872736"/>
            <a:ext cx="1554622" cy="149867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49712" y="2844761"/>
            <a:ext cx="1451383" cy="161057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574583" y="5051791"/>
            <a:ext cx="913117" cy="855661"/>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1557" y="5159459"/>
            <a:ext cx="849603" cy="804695"/>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680515" y="5069515"/>
            <a:ext cx="820211" cy="820211"/>
          </a:xfrm>
          <a:prstGeom prst="rect">
            <a:avLst/>
          </a:prstGeom>
        </p:spPr>
      </p:pic>
      <p:sp>
        <p:nvSpPr>
          <p:cNvPr id="24" name="TextBox 23"/>
          <p:cNvSpPr txBox="1"/>
          <p:nvPr/>
        </p:nvSpPr>
        <p:spPr>
          <a:xfrm>
            <a:off x="5653461" y="4396181"/>
            <a:ext cx="1919761" cy="369332"/>
          </a:xfrm>
          <a:prstGeom prst="rect">
            <a:avLst/>
          </a:prstGeom>
          <a:noFill/>
        </p:spPr>
        <p:txBody>
          <a:bodyPr wrap="square" rtlCol="0">
            <a:spAutoFit/>
          </a:bodyPr>
          <a:lstStyle/>
          <a:p>
            <a:r>
              <a:rPr lang="en-US" sz="1800" dirty="0" smtClean="0">
                <a:latin typeface="Arial Narrow" panose="020B0606020202030204" pitchFamily="34" charset="0"/>
              </a:rPr>
              <a:t>Mutated application </a:t>
            </a:r>
            <a:endParaRPr lang="en-US" sz="1800" dirty="0">
              <a:latin typeface="Arial Narrow" panose="020B0606020202030204" pitchFamily="34" charset="0"/>
            </a:endParaRPr>
          </a:p>
        </p:txBody>
      </p:sp>
      <p:sp>
        <p:nvSpPr>
          <p:cNvPr id="25" name="TextBox 24"/>
          <p:cNvSpPr txBox="1"/>
          <p:nvPr/>
        </p:nvSpPr>
        <p:spPr>
          <a:xfrm>
            <a:off x="4965705" y="5926104"/>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sp>
        <p:nvSpPr>
          <p:cNvPr id="2" name="Slide Number Placeholder 1"/>
          <p:cNvSpPr>
            <a:spLocks noGrp="1"/>
          </p:cNvSpPr>
          <p:nvPr>
            <p:ph type="sldNum" sz="quarter" idx="12"/>
          </p:nvPr>
        </p:nvSpPr>
        <p:spPr/>
        <p:txBody>
          <a:bodyPr/>
          <a:lstStyle/>
          <a:p>
            <a:fld id="{5163728A-5C6C-4DC9-ACFF-9E47917C1905}" type="slidenum">
              <a:rPr lang="en-US" smtClean="0"/>
              <a:pPr/>
              <a:t>17</a:t>
            </a:fld>
            <a:endParaRPr lang="en-US"/>
          </a:p>
        </p:txBody>
      </p:sp>
    </p:spTree>
    <p:extLst>
      <p:ext uri="{BB962C8B-B14F-4D97-AF65-F5344CB8AC3E}">
        <p14:creationId xmlns:p14="http://schemas.microsoft.com/office/powerpoint/2010/main" val="3267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28932" y="3182753"/>
            <a:ext cx="2935270" cy="241685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Cloud 12"/>
          <p:cNvSpPr/>
          <p:nvPr/>
        </p:nvSpPr>
        <p:spPr bwMode="auto">
          <a:xfrm>
            <a:off x="1108249" y="3577974"/>
            <a:ext cx="1596980" cy="1281918"/>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23974" y="136264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2</a:t>
            </a:r>
            <a:r>
              <a:rPr lang="en-US" sz="1600" b="1" dirty="0" smtClean="0"/>
              <a:t>:</a:t>
            </a:r>
            <a:r>
              <a:rPr lang="en-US" sz="1600" dirty="0" smtClean="0"/>
              <a:t> New mission is in a bandwidth restricted environment. The new mission handles the same SA data as the baseline (images), but has a different number of clients publishing at a different rate from the baseline (which was 1 publisher and 1 subscriber). How to modify the baseline so that the new variant provides acceptable performance?</a:t>
            </a:r>
            <a:endParaRPr lang="en-US" sz="1600" dirty="0"/>
          </a:p>
        </p:txBody>
      </p:sp>
      <p:sp>
        <p:nvSpPr>
          <p:cNvPr id="4" name="Title 3"/>
          <p:cNvSpPr>
            <a:spLocks noGrp="1"/>
          </p:cNvSpPr>
          <p:nvPr>
            <p:ph type="title"/>
          </p:nvPr>
        </p:nvSpPr>
        <p:spPr>
          <a:xfrm>
            <a:off x="333375" y="174625"/>
            <a:ext cx="8153400" cy="553998"/>
          </a:xfrm>
        </p:spPr>
        <p:txBody>
          <a:bodyPr/>
          <a:lstStyle/>
          <a:p>
            <a:r>
              <a:rPr lang="en-US" dirty="0" smtClean="0"/>
              <a:t>CP 2: Respond to Mission </a:t>
            </a:r>
            <a:r>
              <a:rPr lang="en-US" dirty="0"/>
              <a:t>R</a:t>
            </a:r>
            <a:r>
              <a:rPr lang="en-US" dirty="0" smtClean="0"/>
              <a:t>equirement </a:t>
            </a:r>
            <a:br>
              <a:rPr lang="en-US" dirty="0" smtClean="0"/>
            </a:br>
            <a:r>
              <a:rPr lang="en-US" dirty="0" smtClean="0"/>
              <a:t>and Target </a:t>
            </a:r>
            <a:r>
              <a:rPr lang="en-US" dirty="0"/>
              <a:t>E</a:t>
            </a:r>
            <a:r>
              <a:rPr lang="en-US" dirty="0" smtClean="0"/>
              <a:t>nvironment </a:t>
            </a:r>
            <a:r>
              <a:rPr lang="en-US" dirty="0"/>
              <a:t>C</a:t>
            </a:r>
            <a:r>
              <a:rPr lang="en-US" dirty="0" smtClean="0"/>
              <a:t>hange</a:t>
            </a:r>
            <a:endParaRPr lang="en-US" dirty="0"/>
          </a:p>
        </p:txBody>
      </p:sp>
      <p:sp>
        <p:nvSpPr>
          <p:cNvPr id="2" name="Rectangle 1"/>
          <p:cNvSpPr/>
          <p:nvPr/>
        </p:nvSpPr>
        <p:spPr bwMode="auto">
          <a:xfrm>
            <a:off x="548017" y="3546247"/>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548017" y="4203069"/>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282113" y="4203069"/>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Isosceles Triangle 2"/>
          <p:cNvSpPr/>
          <p:nvPr/>
        </p:nvSpPr>
        <p:spPr bwMode="auto">
          <a:xfrm>
            <a:off x="8230105" y="3287310"/>
            <a:ext cx="734096" cy="656821"/>
          </a:xfrm>
          <a:prstGeom prst="triangle">
            <a:avLst>
              <a:gd name="adj" fmla="val 1"/>
            </a:avLst>
          </a:prstGeom>
          <a:solidFill>
            <a:srgbClr val="AE7612"/>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Isosceles Triangle 10"/>
          <p:cNvSpPr/>
          <p:nvPr/>
        </p:nvSpPr>
        <p:spPr bwMode="auto">
          <a:xfrm>
            <a:off x="6538297" y="3312277"/>
            <a:ext cx="734096" cy="656821"/>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Isosceles Triangle 11"/>
          <p:cNvSpPr/>
          <p:nvPr/>
        </p:nvSpPr>
        <p:spPr bwMode="auto">
          <a:xfrm>
            <a:off x="7423911" y="3287495"/>
            <a:ext cx="734096" cy="656821"/>
          </a:xfrm>
          <a:prstGeom prst="triangle">
            <a:avLst>
              <a:gd name="adj" fmla="val 1"/>
            </a:avLst>
          </a:prstGeom>
          <a:solidFill>
            <a:schemeClr val="accent6"/>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Diamond 5"/>
          <p:cNvSpPr/>
          <p:nvPr/>
        </p:nvSpPr>
        <p:spPr bwMode="auto">
          <a:xfrm>
            <a:off x="6437955" y="4467027"/>
            <a:ext cx="925132" cy="837131"/>
          </a:xfrm>
          <a:prstGeom prst="diamon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gular Pentagon 9"/>
          <p:cNvSpPr/>
          <p:nvPr/>
        </p:nvSpPr>
        <p:spPr bwMode="auto">
          <a:xfrm>
            <a:off x="7508867" y="4458232"/>
            <a:ext cx="837127" cy="701902"/>
          </a:xfrm>
          <a:prstGeom prst="pentagon">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Rectangle 14"/>
          <p:cNvSpPr/>
          <p:nvPr/>
        </p:nvSpPr>
        <p:spPr bwMode="auto">
          <a:xfrm>
            <a:off x="1281174" y="3546247"/>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321293" y="5048645"/>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sp>
        <p:nvSpPr>
          <p:cNvPr id="17" name="TextBox 16"/>
          <p:cNvSpPr txBox="1"/>
          <p:nvPr/>
        </p:nvSpPr>
        <p:spPr>
          <a:xfrm>
            <a:off x="6486132" y="5230279"/>
            <a:ext cx="2145543" cy="369332"/>
          </a:xfrm>
          <a:prstGeom prst="rect">
            <a:avLst/>
          </a:prstGeom>
          <a:noFill/>
        </p:spPr>
        <p:txBody>
          <a:bodyPr wrap="square" rtlCol="0">
            <a:spAutoFit/>
          </a:bodyPr>
          <a:lstStyle/>
          <a:p>
            <a:r>
              <a:rPr lang="en-US" sz="1800" dirty="0" smtClean="0">
                <a:latin typeface="Arial Narrow" panose="020B0606020202030204" pitchFamily="34" charset="0"/>
              </a:rPr>
              <a:t>Other image producers </a:t>
            </a:r>
            <a:endParaRPr lang="en-US" sz="1800" dirty="0">
              <a:latin typeface="Arial Narrow" panose="020B0606020202030204" pitchFamily="34" charset="0"/>
            </a:endParaRPr>
          </a:p>
        </p:txBody>
      </p:sp>
      <p:sp>
        <p:nvSpPr>
          <p:cNvPr id="18" name="TextBox 17"/>
          <p:cNvSpPr txBox="1"/>
          <p:nvPr/>
        </p:nvSpPr>
        <p:spPr>
          <a:xfrm>
            <a:off x="6309700" y="4068632"/>
            <a:ext cx="2145543" cy="369332"/>
          </a:xfrm>
          <a:prstGeom prst="rect">
            <a:avLst/>
          </a:prstGeom>
          <a:noFill/>
        </p:spPr>
        <p:txBody>
          <a:bodyPr wrap="square" rtlCol="0">
            <a:spAutoFit/>
          </a:bodyPr>
          <a:lstStyle/>
          <a:p>
            <a:r>
              <a:rPr lang="en-US" sz="1800" dirty="0">
                <a:latin typeface="Arial Narrow" panose="020B0606020202030204" pitchFamily="34" charset="0"/>
              </a:rPr>
              <a:t>I</a:t>
            </a:r>
            <a:r>
              <a:rPr lang="en-US" sz="1800" dirty="0" smtClean="0">
                <a:latin typeface="Arial Narrow" panose="020B0606020202030204" pitchFamily="34" charset="0"/>
              </a:rPr>
              <a:t>mage transformers</a:t>
            </a:r>
            <a:endParaRPr lang="en-US" sz="1800" dirty="0">
              <a:latin typeface="Arial Narrow" panose="020B0606020202030204" pitchFamily="34" charset="0"/>
            </a:endParaRPr>
          </a:p>
        </p:txBody>
      </p:sp>
      <p:sp>
        <p:nvSpPr>
          <p:cNvPr id="19" name="TextBox 18"/>
          <p:cNvSpPr txBox="1"/>
          <p:nvPr/>
        </p:nvSpPr>
        <p:spPr>
          <a:xfrm>
            <a:off x="1235159" y="3584509"/>
            <a:ext cx="826126" cy="523220"/>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Image Producer </a:t>
            </a:r>
            <a:endParaRPr lang="en-US" sz="1400" b="1" dirty="0">
              <a:solidFill>
                <a:schemeClr val="bg1"/>
              </a:solidFill>
              <a:latin typeface="Arial Narrow" panose="020B0606020202030204" pitchFamily="34" charset="0"/>
            </a:endParaRPr>
          </a:p>
        </p:txBody>
      </p:sp>
      <p:sp>
        <p:nvSpPr>
          <p:cNvPr id="21" name="TextBox 20"/>
          <p:cNvSpPr txBox="1"/>
          <p:nvPr/>
        </p:nvSpPr>
        <p:spPr>
          <a:xfrm>
            <a:off x="1532038" y="3040537"/>
            <a:ext cx="1919761" cy="369332"/>
          </a:xfrm>
          <a:prstGeom prst="rect">
            <a:avLst/>
          </a:prstGeom>
          <a:noFill/>
        </p:spPr>
        <p:txBody>
          <a:bodyPr wrap="square" rtlCol="0">
            <a:spAutoFit/>
          </a:bodyPr>
          <a:lstStyle/>
          <a:p>
            <a:r>
              <a:rPr lang="en-US" sz="1800" dirty="0" smtClean="0">
                <a:latin typeface="Arial Narrow" panose="020B0606020202030204" pitchFamily="34" charset="0"/>
              </a:rPr>
              <a:t> Bandwidth footprint</a:t>
            </a:r>
            <a:endParaRPr lang="en-US" sz="1800" dirty="0">
              <a:latin typeface="Arial Narrow" panose="020B0606020202030204" pitchFamily="34" charset="0"/>
            </a:endParaRPr>
          </a:p>
        </p:txBody>
      </p:sp>
      <p:cxnSp>
        <p:nvCxnSpPr>
          <p:cNvPr id="22" name="Straight Connector 21"/>
          <p:cNvCxnSpPr/>
          <p:nvPr/>
        </p:nvCxnSpPr>
        <p:spPr bwMode="auto">
          <a:xfrm flipH="1">
            <a:off x="2491918" y="3404139"/>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6" name="Down Arrow Callout 25"/>
          <p:cNvSpPr/>
          <p:nvPr/>
        </p:nvSpPr>
        <p:spPr bwMode="auto">
          <a:xfrm>
            <a:off x="3433617" y="3182753"/>
            <a:ext cx="2455974" cy="1255211"/>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  Change request: </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Message frequency</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Available bandwidth</a:t>
            </a:r>
          </a:p>
        </p:txBody>
      </p:sp>
      <p:sp>
        <p:nvSpPr>
          <p:cNvPr id="27" name="Cloud 26"/>
          <p:cNvSpPr/>
          <p:nvPr/>
        </p:nvSpPr>
        <p:spPr bwMode="auto">
          <a:xfrm>
            <a:off x="4347105" y="4590364"/>
            <a:ext cx="868067" cy="600803"/>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23" name="Picture 22"/>
          <p:cNvPicPr>
            <a:picLocks noChangeAspect="1"/>
          </p:cNvPicPr>
          <p:nvPr/>
        </p:nvPicPr>
        <p:blipFill>
          <a:blip r:embed="rId3"/>
          <a:stretch>
            <a:fillRect/>
          </a:stretch>
        </p:blipFill>
        <p:spPr>
          <a:xfrm>
            <a:off x="3265461" y="4531480"/>
            <a:ext cx="624444" cy="522790"/>
          </a:xfrm>
          <a:prstGeom prst="rect">
            <a:avLst/>
          </a:prstGeom>
        </p:spPr>
      </p:pic>
      <p:pic>
        <p:nvPicPr>
          <p:cNvPr id="29" name="Picture 28"/>
          <p:cNvPicPr>
            <a:picLocks noChangeAspect="1"/>
          </p:cNvPicPr>
          <p:nvPr/>
        </p:nvPicPr>
        <p:blipFill>
          <a:blip r:embed="rId3"/>
          <a:stretch>
            <a:fillRect/>
          </a:stretch>
        </p:blipFill>
        <p:spPr>
          <a:xfrm>
            <a:off x="3417861" y="4683880"/>
            <a:ext cx="624444" cy="522790"/>
          </a:xfrm>
          <a:prstGeom prst="rect">
            <a:avLst/>
          </a:prstGeom>
        </p:spPr>
      </p:pic>
      <p:pic>
        <p:nvPicPr>
          <p:cNvPr id="30" name="Picture 29"/>
          <p:cNvPicPr>
            <a:picLocks noChangeAspect="1"/>
          </p:cNvPicPr>
          <p:nvPr/>
        </p:nvPicPr>
        <p:blipFill>
          <a:blip r:embed="rId3"/>
          <a:stretch>
            <a:fillRect/>
          </a:stretch>
        </p:blipFill>
        <p:spPr>
          <a:xfrm>
            <a:off x="3570261" y="4836280"/>
            <a:ext cx="624444" cy="522790"/>
          </a:xfrm>
          <a:prstGeom prst="rect">
            <a:avLst/>
          </a:prstGeom>
        </p:spPr>
      </p:pic>
      <p:pic>
        <p:nvPicPr>
          <p:cNvPr id="31" name="Picture 30"/>
          <p:cNvPicPr>
            <a:picLocks noChangeAspect="1"/>
          </p:cNvPicPr>
          <p:nvPr/>
        </p:nvPicPr>
        <p:blipFill>
          <a:blip r:embed="rId3"/>
          <a:stretch>
            <a:fillRect/>
          </a:stretch>
        </p:blipFill>
        <p:spPr>
          <a:xfrm>
            <a:off x="3722661" y="4988680"/>
            <a:ext cx="624444" cy="522790"/>
          </a:xfrm>
          <a:prstGeom prst="rect">
            <a:avLst/>
          </a:prstGeom>
        </p:spPr>
      </p:pic>
      <p:sp>
        <p:nvSpPr>
          <p:cNvPr id="5" name="Slide Number Placeholder 4"/>
          <p:cNvSpPr>
            <a:spLocks noGrp="1"/>
          </p:cNvSpPr>
          <p:nvPr>
            <p:ph type="sldNum" sz="quarter" idx="12"/>
          </p:nvPr>
        </p:nvSpPr>
        <p:spPr/>
        <p:txBody>
          <a:bodyPr/>
          <a:lstStyle/>
          <a:p>
            <a:fld id="{5163728A-5C6C-4DC9-ACFF-9E47917C1905}" type="slidenum">
              <a:rPr lang="en-US" smtClean="0"/>
              <a:pPr/>
              <a:t>18</a:t>
            </a:fld>
            <a:endParaRPr lang="en-US"/>
          </a:p>
        </p:txBody>
      </p:sp>
    </p:spTree>
    <p:extLst>
      <p:ext uri="{BB962C8B-B14F-4D97-AF65-F5344CB8AC3E}">
        <p14:creationId xmlns:p14="http://schemas.microsoft.com/office/powerpoint/2010/main" val="212108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13923" y="1110004"/>
            <a:ext cx="8709739" cy="2062103"/>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As before, semantic and resource specification is in the model space. Resource DSL type checking reveals that with the mission parameters (num. clients, publication size and frequency), the bandwidth requirement will exceed what is available. Further analyses of the models reveal:  </a:t>
            </a:r>
          </a:p>
          <a:p>
            <a:pPr marL="285750" indent="-285750">
              <a:buFont typeface="Arial" panose="020B0604020202020204" pitchFamily="34" charset="0"/>
              <a:buChar char="•"/>
            </a:pPr>
            <a:r>
              <a:rPr lang="en-US" sz="1600" dirty="0" smtClean="0">
                <a:solidFill>
                  <a:schemeClr val="tx1"/>
                </a:solidFill>
              </a:rPr>
              <a:t>The function that sends SA data uses bandwidth and amount of data put on the network is correlated to the SA data being sent</a:t>
            </a:r>
          </a:p>
          <a:p>
            <a:pPr marL="285750" indent="-285750">
              <a:buFont typeface="Arial" panose="020B0604020202020204" pitchFamily="34" charset="0"/>
              <a:buChar char="•"/>
            </a:pPr>
            <a:r>
              <a:rPr lang="en-US" sz="1600" dirty="0" smtClean="0">
                <a:solidFill>
                  <a:schemeClr val="tx1"/>
                </a:solidFill>
              </a:rPr>
              <a:t>Code exists that compresses objects or transforms images</a:t>
            </a:r>
          </a:p>
          <a:p>
            <a:r>
              <a:rPr lang="en-US" sz="1600" dirty="0" smtClean="0">
                <a:solidFill>
                  <a:schemeClr val="tx1"/>
                </a:solidFill>
              </a:rPr>
              <a:t>Compose compression or image transformation with SA data, and massage code to address syntax and functional dependency. Re-evaluate resource usage, build and test as before </a:t>
            </a:r>
            <a:endParaRPr lang="en-US" sz="1600" dirty="0">
              <a:solidFill>
                <a:schemeClr val="tx1"/>
              </a:solidFill>
            </a:endParaRPr>
          </a:p>
        </p:txBody>
      </p:sp>
      <p:sp>
        <p:nvSpPr>
          <p:cNvPr id="31" name="Title 3"/>
          <p:cNvSpPr>
            <a:spLocks noGrp="1"/>
          </p:cNvSpPr>
          <p:nvPr>
            <p:ph type="title"/>
          </p:nvPr>
        </p:nvSpPr>
        <p:spPr>
          <a:xfrm>
            <a:off x="304799" y="193675"/>
            <a:ext cx="7507015" cy="553998"/>
          </a:xfrm>
        </p:spPr>
        <p:txBody>
          <a:bodyPr/>
          <a:lstStyle/>
          <a:p>
            <a:r>
              <a:rPr lang="en-US" dirty="0" smtClean="0"/>
              <a:t>CP 2: Synthesize and Add </a:t>
            </a:r>
            <a:r>
              <a:rPr lang="en-US" dirty="0"/>
              <a:t>C</a:t>
            </a:r>
            <a:r>
              <a:rPr lang="en-US" dirty="0" smtClean="0"/>
              <a:t>ode </a:t>
            </a:r>
            <a:r>
              <a:rPr lang="en-US" dirty="0"/>
              <a:t>T</a:t>
            </a:r>
            <a:r>
              <a:rPr lang="en-US" dirty="0" smtClean="0"/>
              <a:t>hat </a:t>
            </a:r>
            <a:r>
              <a:rPr lang="en-US" dirty="0"/>
              <a:t>R</a:t>
            </a:r>
            <a:r>
              <a:rPr lang="en-US" dirty="0" smtClean="0"/>
              <a:t>elieves the Pressure on Bandwidth </a:t>
            </a:r>
            <a:endParaRPr lang="en-US" dirty="0"/>
          </a:p>
        </p:txBody>
      </p:sp>
      <p:grpSp>
        <p:nvGrpSpPr>
          <p:cNvPr id="63" name="Group 62"/>
          <p:cNvGrpSpPr/>
          <p:nvPr/>
        </p:nvGrpSpPr>
        <p:grpSpPr>
          <a:xfrm>
            <a:off x="6046663" y="3643486"/>
            <a:ext cx="3115218" cy="2170728"/>
            <a:chOff x="316598" y="3525374"/>
            <a:chExt cx="3115218" cy="2170728"/>
          </a:xfrm>
        </p:grpSpPr>
        <p:sp>
          <p:nvSpPr>
            <p:cNvPr id="9" name="Cloud 8"/>
            <p:cNvSpPr/>
            <p:nvPr/>
          </p:nvSpPr>
          <p:spPr bwMode="auto">
            <a:xfrm>
              <a:off x="1444158" y="4073435"/>
              <a:ext cx="869965" cy="366157"/>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617010" y="4031084"/>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617010" y="4687906"/>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1262129" y="4687906"/>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1261190" y="403108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316598" y="5326770"/>
              <a:ext cx="1919761" cy="369332"/>
            </a:xfrm>
            <a:prstGeom prst="rect">
              <a:avLst/>
            </a:prstGeom>
            <a:noFill/>
          </p:spPr>
          <p:txBody>
            <a:bodyPr wrap="square" rtlCol="0">
              <a:spAutoFit/>
            </a:bodyPr>
            <a:lstStyle/>
            <a:p>
              <a:r>
                <a:rPr lang="en-US" sz="1800" dirty="0" smtClean="0">
                  <a:latin typeface="Arial Narrow" panose="020B0606020202030204" pitchFamily="34" charset="0"/>
                </a:rPr>
                <a:t>Adapted application </a:t>
              </a:r>
              <a:endParaRPr lang="en-US" sz="1800" dirty="0">
                <a:latin typeface="Arial Narrow" panose="020B0606020202030204" pitchFamily="34" charset="0"/>
              </a:endParaRPr>
            </a:p>
          </p:txBody>
        </p:sp>
        <p:sp>
          <p:nvSpPr>
            <p:cNvPr id="24" name="TextBox 23"/>
            <p:cNvSpPr txBox="1"/>
            <p:nvPr/>
          </p:nvSpPr>
          <p:spPr>
            <a:xfrm>
              <a:off x="886482" y="3525374"/>
              <a:ext cx="2545334" cy="369332"/>
            </a:xfrm>
            <a:prstGeom prst="rect">
              <a:avLst/>
            </a:prstGeom>
            <a:noFill/>
          </p:spPr>
          <p:txBody>
            <a:bodyPr wrap="square" rtlCol="0">
              <a:spAutoFit/>
            </a:bodyPr>
            <a:lstStyle/>
            <a:p>
              <a:r>
                <a:rPr lang="en-US" sz="1800" dirty="0" smtClean="0">
                  <a:latin typeface="Arial Narrow" panose="020B0606020202030204" pitchFamily="34" charset="0"/>
                </a:rPr>
                <a:t> New bandwidth footprint</a:t>
              </a:r>
              <a:endParaRPr lang="en-US" sz="1800" dirty="0">
                <a:latin typeface="Arial Narrow" panose="020B0606020202030204" pitchFamily="34" charset="0"/>
              </a:endParaRPr>
            </a:p>
          </p:txBody>
        </p:sp>
        <p:cxnSp>
          <p:nvCxnSpPr>
            <p:cNvPr id="25" name="Straight Connector 24"/>
            <p:cNvCxnSpPr/>
            <p:nvPr/>
          </p:nvCxnSpPr>
          <p:spPr bwMode="auto">
            <a:xfrm flipH="1">
              <a:off x="2221070" y="3834124"/>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4" name="Isosceles Triangle 13"/>
            <p:cNvSpPr/>
            <p:nvPr/>
          </p:nvSpPr>
          <p:spPr bwMode="auto">
            <a:xfrm rot="10800000">
              <a:off x="1243675" y="4031080"/>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62" name="Group 61"/>
          <p:cNvGrpSpPr/>
          <p:nvPr/>
        </p:nvGrpSpPr>
        <p:grpSpPr>
          <a:xfrm>
            <a:off x="47171" y="3486817"/>
            <a:ext cx="5555255" cy="2722130"/>
            <a:chOff x="3779544" y="3360224"/>
            <a:chExt cx="5555255" cy="2722130"/>
          </a:xfrm>
        </p:grpSpPr>
        <p:sp>
          <p:nvSpPr>
            <p:cNvPr id="45" name="Oval 44"/>
            <p:cNvSpPr/>
            <p:nvPr/>
          </p:nvSpPr>
          <p:spPr bwMode="auto">
            <a:xfrm>
              <a:off x="6374595" y="3360224"/>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779544" y="3369733"/>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3" name="TextBox 22"/>
            <p:cNvSpPr txBox="1"/>
            <p:nvPr/>
          </p:nvSpPr>
          <p:spPr>
            <a:xfrm>
              <a:off x="4198342" y="5454011"/>
              <a:ext cx="1616466" cy="523220"/>
            </a:xfrm>
            <a:prstGeom prst="rect">
              <a:avLst/>
            </a:prstGeom>
            <a:noFill/>
          </p:spPr>
          <p:txBody>
            <a:bodyPr wrap="square" rtlCol="0">
              <a:spAutoFit/>
            </a:bodyPr>
            <a:lstStyle/>
            <a:p>
              <a:pPr algn="ctr"/>
              <a:r>
                <a:rPr lang="en-US" sz="1400" b="1" dirty="0" smtClean="0">
                  <a:latin typeface="Arial Narrow" panose="020B0606020202030204" pitchFamily="34" charset="0"/>
                </a:rPr>
                <a:t>Composed Image Producer </a:t>
              </a:r>
              <a:endParaRPr lang="en-US" sz="1400" b="1" dirty="0">
                <a:latin typeface="Arial Narrow" panose="020B0606020202030204" pitchFamily="34" charset="0"/>
              </a:endParaRPr>
            </a:p>
          </p:txBody>
        </p:sp>
        <p:sp>
          <p:nvSpPr>
            <p:cNvPr id="33" name="Rectangle 32"/>
            <p:cNvSpPr/>
            <p:nvPr/>
          </p:nvSpPr>
          <p:spPr bwMode="auto">
            <a:xfrm>
              <a:off x="4340728" y="4439592"/>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4" name="Isosceles Triangle 33"/>
            <p:cNvSpPr/>
            <p:nvPr/>
          </p:nvSpPr>
          <p:spPr bwMode="auto">
            <a:xfrm rot="10800000">
              <a:off x="7052279" y="4439592"/>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5" name="Down Arrow 34"/>
            <p:cNvSpPr/>
            <p:nvPr/>
          </p:nvSpPr>
          <p:spPr bwMode="auto">
            <a:xfrm>
              <a:off x="6054897" y="4768003"/>
              <a:ext cx="253923" cy="336969"/>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3" name="Group 2"/>
            <p:cNvGrpSpPr/>
            <p:nvPr/>
          </p:nvGrpSpPr>
          <p:grpSpPr>
            <a:xfrm>
              <a:off x="5814810" y="5392101"/>
              <a:ext cx="734096" cy="690253"/>
              <a:chOff x="4546820" y="4965248"/>
              <a:chExt cx="734096" cy="690253"/>
            </a:xfrm>
          </p:grpSpPr>
          <p:sp>
            <p:nvSpPr>
              <p:cNvPr id="36" name="Rectangle 35"/>
              <p:cNvSpPr/>
              <p:nvPr/>
            </p:nvSpPr>
            <p:spPr bwMode="auto">
              <a:xfrm>
                <a:off x="4546820" y="498196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7" name="Isosceles Triangle 36"/>
              <p:cNvSpPr/>
              <p:nvPr/>
            </p:nvSpPr>
            <p:spPr bwMode="auto">
              <a:xfrm rot="10800000">
                <a:off x="4546820" y="4965248"/>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 name="Rectangle 1"/>
            <p:cNvSpPr/>
            <p:nvPr/>
          </p:nvSpPr>
          <p:spPr bwMode="auto">
            <a:xfrm>
              <a:off x="4060289" y="3587276"/>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1" name="TextBox 40"/>
            <p:cNvSpPr txBox="1"/>
            <p:nvPr/>
          </p:nvSpPr>
          <p:spPr>
            <a:xfrm>
              <a:off x="4371323" y="3606932"/>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grpSp>
          <p:nvGrpSpPr>
            <p:cNvPr id="5" name="Group 4"/>
            <p:cNvGrpSpPr/>
            <p:nvPr/>
          </p:nvGrpSpPr>
          <p:grpSpPr>
            <a:xfrm>
              <a:off x="6704513" y="3595098"/>
              <a:ext cx="2630286" cy="406474"/>
              <a:chOff x="6386427" y="3572224"/>
              <a:chExt cx="2630286" cy="406474"/>
            </a:xfrm>
          </p:grpSpPr>
          <p:grpSp>
            <p:nvGrpSpPr>
              <p:cNvPr id="4" name="Group 3"/>
              <p:cNvGrpSpPr/>
              <p:nvPr/>
            </p:nvGrpSpPr>
            <p:grpSpPr>
              <a:xfrm>
                <a:off x="6386427" y="3587276"/>
                <a:ext cx="898009" cy="391422"/>
                <a:chOff x="5966430" y="3639658"/>
                <a:chExt cx="898009" cy="391422"/>
              </a:xfrm>
            </p:grpSpPr>
            <p:sp>
              <p:nvSpPr>
                <p:cNvPr id="38" name="TextBox 37"/>
                <p:cNvSpPr txBox="1"/>
                <p:nvPr/>
              </p:nvSpPr>
              <p:spPr>
                <a:xfrm>
                  <a:off x="6268489" y="3639658"/>
                  <a:ext cx="595950"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a:t>
                  </a:r>
                  <a:endParaRPr lang="en-US" sz="1400" dirty="0" smtClean="0">
                    <a:latin typeface="Arial Narrow" panose="020B0606020202030204" pitchFamily="34" charset="0"/>
                  </a:endParaRPr>
                </a:p>
              </p:txBody>
            </p:sp>
            <p:sp>
              <p:nvSpPr>
                <p:cNvPr id="39" name="Rectangle 38"/>
                <p:cNvSpPr/>
                <p:nvPr/>
              </p:nvSpPr>
              <p:spPr bwMode="auto">
                <a:xfrm>
                  <a:off x="5966430" y="3639658"/>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0" name="Rectangle 39"/>
                <p:cNvSpPr/>
                <p:nvPr/>
              </p:nvSpPr>
              <p:spPr bwMode="auto">
                <a:xfrm>
                  <a:off x="6599895" y="3659314"/>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43" name="TextBox 42"/>
              <p:cNvSpPr txBox="1"/>
              <p:nvPr/>
            </p:nvSpPr>
            <p:spPr>
              <a:xfrm>
                <a:off x="7206177" y="3572224"/>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Scale factor </a:t>
                </a:r>
                <a:endParaRPr lang="en-US" sz="1400" dirty="0" smtClean="0">
                  <a:latin typeface="Arial Narrow" panose="020B0606020202030204" pitchFamily="34" charset="0"/>
                </a:endParaRPr>
              </a:p>
            </p:txBody>
          </p:sp>
        </p:grpSp>
        <p:cxnSp>
          <p:nvCxnSpPr>
            <p:cNvPr id="47" name="Straight Connector 46"/>
            <p:cNvCxnSpPr>
              <a:stCxn id="44" idx="3"/>
            </p:cNvCxnSpPr>
            <p:nvPr/>
          </p:nvCxnSpPr>
          <p:spPr bwMode="auto">
            <a:xfrm>
              <a:off x="4139195" y="4052778"/>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4949572" y="4130363"/>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6792145" y="4048503"/>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7602522" y="4126088"/>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6" name="Oval 55"/>
            <p:cNvSpPr/>
            <p:nvPr/>
          </p:nvSpPr>
          <p:spPr bwMode="auto">
            <a:xfrm>
              <a:off x="6807499" y="5392101"/>
              <a:ext cx="2212790" cy="510713"/>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TextBox 57"/>
            <p:cNvSpPr txBox="1"/>
            <p:nvPr/>
          </p:nvSpPr>
          <p:spPr>
            <a:xfrm>
              <a:off x="7209753" y="5512479"/>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sp>
          <p:nvSpPr>
            <p:cNvPr id="59" name="Rectangle 58"/>
            <p:cNvSpPr/>
            <p:nvPr/>
          </p:nvSpPr>
          <p:spPr bwMode="auto">
            <a:xfrm>
              <a:off x="7023468" y="5553431"/>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60" name="Straight Connector 59"/>
            <p:cNvCxnSpPr>
              <a:endCxn id="56" idx="1"/>
            </p:cNvCxnSpPr>
            <p:nvPr/>
          </p:nvCxnSpPr>
          <p:spPr bwMode="auto">
            <a:xfrm flipV="1">
              <a:off x="6548906" y="5466893"/>
              <a:ext cx="582649" cy="6659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a:endCxn id="56" idx="3"/>
            </p:cNvCxnSpPr>
            <p:nvPr/>
          </p:nvCxnSpPr>
          <p:spPr bwMode="auto">
            <a:xfrm>
              <a:off x="6516174" y="5763030"/>
              <a:ext cx="615381" cy="64992"/>
            </a:xfrm>
            <a:prstGeom prst="line">
              <a:avLst/>
            </a:prstGeom>
            <a:solidFill>
              <a:srgbClr val="5CA1FB"/>
            </a:solidFill>
            <a:ln w="3175" cap="flat" cmpd="sng" algn="ctr">
              <a:solidFill>
                <a:schemeClr val="tx1"/>
              </a:solidFill>
              <a:prstDash val="solid"/>
              <a:round/>
              <a:headEnd type="none" w="med" len="med"/>
              <a:tailEnd type="none" w="med" len="med"/>
            </a:ln>
            <a:effectLst/>
          </p:spPr>
        </p:cxnSp>
      </p:grpSp>
      <p:cxnSp>
        <p:nvCxnSpPr>
          <p:cNvPr id="66" name="Curved Connector 65"/>
          <p:cNvCxnSpPr>
            <a:stCxn id="36" idx="2"/>
            <a:endCxn id="14" idx="1"/>
          </p:cNvCxnSpPr>
          <p:nvPr/>
        </p:nvCxnSpPr>
        <p:spPr bwMode="auto">
          <a:xfrm rot="5400000" flipH="1" flipV="1">
            <a:off x="4229700" y="2714102"/>
            <a:ext cx="1697915" cy="5258347"/>
          </a:xfrm>
          <a:prstGeom prst="curvedConnector4">
            <a:avLst>
              <a:gd name="adj1" fmla="val -13464"/>
              <a:gd name="adj2" fmla="val 119287"/>
            </a:avLst>
          </a:prstGeom>
          <a:solidFill>
            <a:srgbClr val="5CA1FB"/>
          </a:solidFill>
          <a:ln w="38100" cap="flat" cmpd="sng" algn="ctr">
            <a:solidFill>
              <a:schemeClr val="bg1">
                <a:lumMod val="75000"/>
              </a:schemeClr>
            </a:solidFill>
            <a:prstDash val="lgDash"/>
            <a:round/>
            <a:headEnd type="none" w="med" len="med"/>
            <a:tailEnd type="triangle"/>
          </a:ln>
          <a:effectLst/>
        </p:spPr>
      </p:cxnSp>
      <p:sp>
        <p:nvSpPr>
          <p:cNvPr id="75" name="TextBox 74"/>
          <p:cNvSpPr txBox="1"/>
          <p:nvPr/>
        </p:nvSpPr>
        <p:spPr>
          <a:xfrm>
            <a:off x="5266480" y="6076469"/>
            <a:ext cx="2545334" cy="369332"/>
          </a:xfrm>
          <a:prstGeom prst="rect">
            <a:avLst/>
          </a:prstGeom>
          <a:noFill/>
        </p:spPr>
        <p:txBody>
          <a:bodyPr wrap="square" rtlCol="0">
            <a:spAutoFit/>
          </a:bodyPr>
          <a:lstStyle/>
          <a:p>
            <a:r>
              <a:rPr lang="en-US" sz="1800" dirty="0" smtClean="0">
                <a:latin typeface="Arial Narrow" panose="020B0606020202030204" pitchFamily="34" charset="0"/>
              </a:rPr>
              <a:t>Use substitution</a:t>
            </a:r>
            <a:endParaRPr lang="en-US" sz="1800" dirty="0">
              <a:latin typeface="Arial Narrow" panose="020B0606020202030204" pitchFamily="34" charset="0"/>
            </a:endParaRPr>
          </a:p>
        </p:txBody>
      </p:sp>
      <p:sp>
        <p:nvSpPr>
          <p:cNvPr id="6" name="Slide Number Placeholder 5"/>
          <p:cNvSpPr>
            <a:spLocks noGrp="1"/>
          </p:cNvSpPr>
          <p:nvPr>
            <p:ph type="sldNum" sz="quarter" idx="12"/>
          </p:nvPr>
        </p:nvSpPr>
        <p:spPr/>
        <p:txBody>
          <a:bodyPr/>
          <a:lstStyle/>
          <a:p>
            <a:fld id="{5163728A-5C6C-4DC9-ACFF-9E47917C1905}" type="slidenum">
              <a:rPr lang="en-US" smtClean="0"/>
              <a:pPr/>
              <a:t>19</a:t>
            </a:fld>
            <a:endParaRPr lang="en-US"/>
          </a:p>
        </p:txBody>
      </p:sp>
    </p:spTree>
    <p:extLst>
      <p:ext uri="{BB962C8B-B14F-4D97-AF65-F5344CB8AC3E}">
        <p14:creationId xmlns:p14="http://schemas.microsoft.com/office/powerpoint/2010/main" val="283462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66888" y="1111954"/>
            <a:ext cx="8339505" cy="5108224"/>
          </a:xfrm>
        </p:spPr>
        <p:txBody>
          <a:bodyPr/>
          <a:lstStyle/>
          <a:p>
            <a:r>
              <a:rPr lang="en-US" sz="1800" dirty="0" smtClean="0"/>
              <a:t>Program Review: 30 minutes </a:t>
            </a:r>
          </a:p>
          <a:p>
            <a:pPr lvl="1"/>
            <a:r>
              <a:rPr lang="en-US" sz="1600" dirty="0"/>
              <a:t>T</a:t>
            </a:r>
            <a:r>
              <a:rPr lang="en-US" sz="1600" dirty="0" smtClean="0"/>
              <a:t>echnical </a:t>
            </a:r>
            <a:r>
              <a:rPr lang="en-US" sz="1600" dirty="0"/>
              <a:t>approach, overall system architecture, goals, schedule, milestones, </a:t>
            </a:r>
            <a:r>
              <a:rPr lang="en-US" sz="1600" dirty="0" smtClean="0"/>
              <a:t>etc.</a:t>
            </a:r>
            <a:endParaRPr lang="en-US" sz="1600" dirty="0"/>
          </a:p>
          <a:p>
            <a:r>
              <a:rPr lang="en-US" sz="1800" dirty="0" smtClean="0"/>
              <a:t>R&amp;D Spotlight: 30 minutes (15 + 15)</a:t>
            </a:r>
          </a:p>
          <a:p>
            <a:pPr lvl="1"/>
            <a:r>
              <a:rPr lang="en-US" sz="1600" dirty="0" smtClean="0"/>
              <a:t>1-2 </a:t>
            </a:r>
            <a:r>
              <a:rPr lang="en-US" sz="1600" dirty="0"/>
              <a:t>interesting research problems and/or key technical </a:t>
            </a:r>
            <a:r>
              <a:rPr lang="en-US" sz="1600" dirty="0" smtClean="0"/>
              <a:t>issues currently being worked on </a:t>
            </a:r>
          </a:p>
          <a:p>
            <a:r>
              <a:rPr lang="en-US" sz="1800" dirty="0" smtClean="0"/>
              <a:t>Phase 1 platform demonstration workshop: 15 minutes</a:t>
            </a:r>
          </a:p>
          <a:p>
            <a:pPr lvl="1"/>
            <a:r>
              <a:rPr lang="en-US" sz="1600" dirty="0" smtClean="0"/>
              <a:t>Technical </a:t>
            </a:r>
            <a:r>
              <a:rPr lang="en-US" sz="1600" dirty="0"/>
              <a:t>and </a:t>
            </a:r>
            <a:r>
              <a:rPr lang="en-US" sz="1600" dirty="0" smtClean="0"/>
              <a:t>programmatic plans/preparations </a:t>
            </a:r>
            <a:endParaRPr lang="en-US" sz="1600" dirty="0"/>
          </a:p>
          <a:p>
            <a:r>
              <a:rPr lang="en-US" sz="1800" dirty="0" smtClean="0"/>
              <a:t>MIT-LL Interaction: 15 minutes</a:t>
            </a:r>
          </a:p>
          <a:p>
            <a:pPr lvl="1"/>
            <a:r>
              <a:rPr lang="en-US" sz="1600" dirty="0" smtClean="0"/>
              <a:t>Impression w.r.t</a:t>
            </a:r>
            <a:r>
              <a:rPr lang="en-US" sz="1600" dirty="0"/>
              <a:t>. challenge problems, evaluation, </a:t>
            </a:r>
            <a:r>
              <a:rPr lang="en-US" sz="1600" dirty="0" smtClean="0"/>
              <a:t>etc.</a:t>
            </a:r>
          </a:p>
          <a:p>
            <a:r>
              <a:rPr lang="en-US" sz="1800" dirty="0" smtClean="0"/>
              <a:t>Looking ahead to Phase II: 15 minutes</a:t>
            </a:r>
          </a:p>
          <a:p>
            <a:pPr lvl="1"/>
            <a:r>
              <a:rPr lang="en-US" sz="1600" dirty="0" smtClean="0"/>
              <a:t>CPs, Tech milestones)</a:t>
            </a:r>
          </a:p>
          <a:p>
            <a:r>
              <a:rPr lang="en-US" sz="1800" dirty="0" smtClean="0"/>
              <a:t>Demo (s): 30 minutes</a:t>
            </a:r>
          </a:p>
          <a:p>
            <a:r>
              <a:rPr lang="en-US" sz="1800" dirty="0" smtClean="0"/>
              <a:t>Tech </a:t>
            </a:r>
            <a:r>
              <a:rPr lang="en-US" sz="1800" dirty="0"/>
              <a:t>transition: 15 </a:t>
            </a:r>
            <a:r>
              <a:rPr lang="en-US" sz="1800" dirty="0" smtClean="0"/>
              <a:t>minutes</a:t>
            </a:r>
          </a:p>
          <a:p>
            <a:r>
              <a:rPr lang="en-US" sz="1800" dirty="0"/>
              <a:t>Usability: 15 minutes</a:t>
            </a:r>
          </a:p>
          <a:p>
            <a:r>
              <a:rPr lang="en-US" sz="1800" dirty="0" smtClean="0"/>
              <a:t>Conclusion, action items/break for lunch: 15 minutes</a:t>
            </a:r>
            <a:r>
              <a:rPr lang="en-US" sz="2000" dirty="0"/>
              <a:t/>
            </a:r>
            <a:br>
              <a:rPr lang="en-US" sz="2000" dirty="0"/>
            </a:br>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a:t>
            </a:fld>
            <a:endParaRPr lang="en-US" dirty="0"/>
          </a:p>
        </p:txBody>
      </p:sp>
    </p:spTree>
    <p:extLst>
      <p:ext uri="{BB962C8B-B14F-4D97-AF65-F5344CB8AC3E}">
        <p14:creationId xmlns:p14="http://schemas.microsoft.com/office/powerpoint/2010/main" val="2555713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Programmatics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20</a:t>
            </a:fld>
            <a:endParaRPr lang="en-US"/>
          </a:p>
        </p:txBody>
      </p:sp>
      <p:grpSp>
        <p:nvGrpSpPr>
          <p:cNvPr id="12" name="Group 11"/>
          <p:cNvGrpSpPr/>
          <p:nvPr/>
        </p:nvGrpSpPr>
        <p:grpSpPr>
          <a:xfrm>
            <a:off x="1169011" y="1160177"/>
            <a:ext cx="6374251" cy="4519246"/>
            <a:chOff x="477349" y="1045796"/>
            <a:chExt cx="6374251" cy="4519246"/>
          </a:xfrm>
        </p:grpSpPr>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349" y="1069242"/>
              <a:ext cx="6248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2632369" y="1160177"/>
              <a:ext cx="2103754" cy="139569"/>
            </a:xfrm>
            <a:prstGeom prst="rect">
              <a:avLst/>
            </a:prstGeom>
          </p:spPr>
        </p:pic>
        <p:pic>
          <p:nvPicPr>
            <p:cNvPr id="9" name="Picture 8"/>
            <p:cNvPicPr>
              <a:picLocks noChangeAspect="1"/>
            </p:cNvPicPr>
            <p:nvPr/>
          </p:nvPicPr>
          <p:blipFill>
            <a:blip r:embed="rId3"/>
            <a:stretch>
              <a:fillRect/>
            </a:stretch>
          </p:blipFill>
          <p:spPr>
            <a:xfrm>
              <a:off x="4736123" y="1160177"/>
              <a:ext cx="2103754" cy="139569"/>
            </a:xfrm>
            <a:prstGeom prst="rect">
              <a:avLst/>
            </a:prstGeom>
          </p:spPr>
        </p:pic>
        <p:pic>
          <p:nvPicPr>
            <p:cNvPr id="10" name="Picture 9"/>
            <p:cNvPicPr>
              <a:picLocks noChangeAspect="1"/>
            </p:cNvPicPr>
            <p:nvPr/>
          </p:nvPicPr>
          <p:blipFill>
            <a:blip r:embed="rId4"/>
            <a:stretch>
              <a:fillRect/>
            </a:stretch>
          </p:blipFill>
          <p:spPr>
            <a:xfrm>
              <a:off x="2632369" y="1048197"/>
              <a:ext cx="2103754" cy="204511"/>
            </a:xfrm>
            <a:prstGeom prst="rect">
              <a:avLst/>
            </a:prstGeom>
          </p:spPr>
        </p:pic>
        <p:pic>
          <p:nvPicPr>
            <p:cNvPr id="11" name="Picture 10"/>
            <p:cNvPicPr>
              <a:picLocks noChangeAspect="1"/>
            </p:cNvPicPr>
            <p:nvPr/>
          </p:nvPicPr>
          <p:blipFill>
            <a:blip r:embed="rId5"/>
            <a:stretch>
              <a:fillRect/>
            </a:stretch>
          </p:blipFill>
          <p:spPr>
            <a:xfrm>
              <a:off x="4721199" y="1045796"/>
              <a:ext cx="2130401" cy="183466"/>
            </a:xfrm>
            <a:prstGeom prst="rect">
              <a:avLst/>
            </a:prstGeom>
          </p:spPr>
        </p:pic>
      </p:grpSp>
      <p:cxnSp>
        <p:nvCxnSpPr>
          <p:cNvPr id="14" name="Straight Connector 13"/>
          <p:cNvCxnSpPr/>
          <p:nvPr/>
        </p:nvCxnSpPr>
        <p:spPr>
          <a:xfrm>
            <a:off x="5103442" y="957263"/>
            <a:ext cx="0" cy="5029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31323" y="6068524"/>
            <a:ext cx="1992923" cy="369332"/>
          </a:xfrm>
          <a:prstGeom prst="rect">
            <a:avLst/>
          </a:prstGeom>
          <a:noFill/>
        </p:spPr>
        <p:txBody>
          <a:bodyPr wrap="square" rtlCol="0">
            <a:spAutoFit/>
          </a:bodyPr>
          <a:lstStyle/>
          <a:p>
            <a:r>
              <a:rPr lang="en-US" dirty="0" smtClean="0"/>
              <a:t>We are here</a:t>
            </a:r>
            <a:endParaRPr lang="en-US" dirty="0"/>
          </a:p>
        </p:txBody>
      </p:sp>
    </p:spTree>
    <p:extLst>
      <p:ext uri="{BB962C8B-B14F-4D97-AF65-F5344CB8AC3E}">
        <p14:creationId xmlns:p14="http://schemas.microsoft.com/office/powerpoint/2010/main" val="50917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Status/Summary of Progress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21</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80012" y="1051028"/>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6406752" y="485782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4061764" cy="1200329"/>
          </a:xfrm>
          <a:prstGeom prst="rect">
            <a:avLst/>
          </a:prstGeom>
          <a:noFill/>
        </p:spPr>
        <p:txBody>
          <a:bodyPr wrap="square" rtlCol="0">
            <a:spAutoFit/>
          </a:bodyPr>
          <a:lstStyle/>
          <a:p>
            <a:r>
              <a:rPr lang="en-US" dirty="0" smtClean="0"/>
              <a:t>Publications:</a:t>
            </a:r>
          </a:p>
          <a:p>
            <a:r>
              <a:rPr lang="en-US" dirty="0"/>
              <a:t>7</a:t>
            </a:r>
            <a:r>
              <a:rPr lang="en-US" dirty="0" smtClean="0"/>
              <a:t> accepted</a:t>
            </a:r>
          </a:p>
          <a:p>
            <a:r>
              <a:rPr lang="en-US" dirty="0" smtClean="0"/>
              <a:t>7 more in submission</a:t>
            </a:r>
          </a:p>
          <a:p>
            <a:r>
              <a:rPr lang="en-US" sz="1600" dirty="0" smtClean="0"/>
              <a:t>Developed a CONOPS package </a:t>
            </a:r>
            <a:endParaRPr lang="en-US" sz="1600" dirty="0"/>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499725" y="3711276"/>
            <a:ext cx="1610121" cy="584775"/>
          </a:xfrm>
          <a:prstGeom prst="rect">
            <a:avLst/>
          </a:prstGeom>
          <a:noFill/>
        </p:spPr>
        <p:txBody>
          <a:bodyPr wrap="square" rtlCol="0">
            <a:spAutoFit/>
          </a:bodyPr>
          <a:lstStyle/>
          <a:p>
            <a:r>
              <a:rPr lang="en-US" sz="1600" dirty="0" smtClean="0">
                <a:latin typeface="Arial Narrow" panose="020B0606020202030204" pitchFamily="34" charset="0"/>
              </a:rPr>
              <a:t>Completed for Phase 1</a:t>
            </a:r>
            <a:endParaRPr lang="en-US" sz="1600" dirty="0">
              <a:latin typeface="Arial Narrow" panose="020B0606020202030204" pitchFamily="34" charset="0"/>
            </a:endParaRPr>
          </a:p>
        </p:txBody>
      </p:sp>
      <p:sp>
        <p:nvSpPr>
          <p:cNvPr id="61" name="TextBox 60"/>
          <p:cNvSpPr txBox="1"/>
          <p:nvPr/>
        </p:nvSpPr>
        <p:spPr>
          <a:xfrm>
            <a:off x="7518637" y="2790264"/>
            <a:ext cx="1452921" cy="830997"/>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81" name="Rectangular Callout 80"/>
          <p:cNvSpPr/>
          <p:nvPr/>
        </p:nvSpPr>
        <p:spPr>
          <a:xfrm>
            <a:off x="2782128" y="4751693"/>
            <a:ext cx="1263279" cy="703176"/>
          </a:xfrm>
          <a:prstGeom prst="wedgeRectCallout">
            <a:avLst>
              <a:gd name="adj1" fmla="val 33882"/>
              <a:gd name="adj2" fmla="val -10276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Apr Site Visit End to end Demo</a:t>
            </a:r>
            <a:endParaRPr lang="en-US" sz="1600" dirty="0">
              <a:solidFill>
                <a:schemeClr val="tx1"/>
              </a:solidFill>
            </a:endParaRPr>
          </a:p>
        </p:txBody>
      </p:sp>
      <p:sp>
        <p:nvSpPr>
          <p:cNvPr id="4" name="TextBox 3"/>
          <p:cNvSpPr txBox="1"/>
          <p:nvPr/>
        </p:nvSpPr>
        <p:spPr>
          <a:xfrm>
            <a:off x="5233964" y="5418498"/>
            <a:ext cx="3737593" cy="923330"/>
          </a:xfrm>
          <a:prstGeom prst="rect">
            <a:avLst/>
          </a:prstGeom>
          <a:noFill/>
        </p:spPr>
        <p:txBody>
          <a:bodyPr wrap="square" rtlCol="0">
            <a:spAutoFit/>
          </a:bodyPr>
          <a:lstStyle/>
          <a:p>
            <a:r>
              <a:rPr lang="en-US" i="1" dirty="0" smtClean="0">
                <a:solidFill>
                  <a:schemeClr val="tx1">
                    <a:lumMod val="50000"/>
                    <a:lumOff val="50000"/>
                  </a:schemeClr>
                </a:solidFill>
              </a:rPr>
              <a:t>We are continuing to improve the CP system – e.g., use real android devices instead of emulator</a:t>
            </a:r>
            <a:endParaRPr lang="en-US" i="1" dirty="0">
              <a:solidFill>
                <a:schemeClr val="tx1">
                  <a:lumMod val="50000"/>
                  <a:lumOff val="50000"/>
                </a:schemeClr>
              </a:solidFill>
            </a:endParaRPr>
          </a:p>
        </p:txBody>
      </p:sp>
    </p:spTree>
    <p:extLst>
      <p:ext uri="{BB962C8B-B14F-4D97-AF65-F5344CB8AC3E}">
        <p14:creationId xmlns:p14="http://schemas.microsoft.com/office/powerpoint/2010/main" val="171197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Achievements</a:t>
            </a:r>
            <a:endParaRPr lang="en-US" dirty="0"/>
          </a:p>
        </p:txBody>
      </p:sp>
      <p:sp>
        <p:nvSpPr>
          <p:cNvPr id="4" name="Content Placeholder 3"/>
          <p:cNvSpPr>
            <a:spLocks noGrp="1"/>
          </p:cNvSpPr>
          <p:nvPr>
            <p:ph idx="1"/>
          </p:nvPr>
        </p:nvSpPr>
        <p:spPr>
          <a:xfrm>
            <a:off x="457200" y="1280160"/>
            <a:ext cx="8229600" cy="4525963"/>
          </a:xfrm>
        </p:spPr>
        <p:txBody>
          <a:bodyPr/>
          <a:lstStyle/>
          <a:p>
            <a:r>
              <a:rPr lang="en-US" i="1" dirty="0" smtClean="0"/>
              <a:t>Vocabulary and KR</a:t>
            </a:r>
          </a:p>
          <a:p>
            <a:r>
              <a:rPr lang="en-US" i="1" dirty="0" smtClean="0"/>
              <a:t>Model of models</a:t>
            </a:r>
          </a:p>
          <a:p>
            <a:r>
              <a:rPr lang="en-US" i="1" dirty="0" smtClean="0"/>
              <a:t>Instance proof for substitute and compose</a:t>
            </a:r>
          </a:p>
          <a:p>
            <a:r>
              <a:rPr lang="en-US" i="1" dirty="0" smtClean="0"/>
              <a:t>DSL for type checking</a:t>
            </a:r>
          </a:p>
          <a:p>
            <a:r>
              <a:rPr lang="en-US" i="1" dirty="0" smtClean="0"/>
              <a:t>Inferring HW/SW dependency and CPU and Memory usage </a:t>
            </a:r>
          </a:p>
          <a:p>
            <a:r>
              <a:rPr lang="en-US" i="1" dirty="0" smtClean="0"/>
              <a:t>Mutation testing</a:t>
            </a:r>
          </a:p>
          <a:p>
            <a:endParaRPr lang="en-US" i="1"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22</a:t>
            </a:fld>
            <a:endParaRPr lang="en-US"/>
          </a:p>
        </p:txBody>
      </p:sp>
    </p:spTree>
    <p:extLst>
      <p:ext uri="{BB962C8B-B14F-4D97-AF65-F5344CB8AC3E}">
        <p14:creationId xmlns:p14="http://schemas.microsoft.com/office/powerpoint/2010/main" val="3160897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R&amp;D Spotlight</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23</a:t>
            </a:fld>
            <a:endParaRPr lang="en-US"/>
          </a:p>
        </p:txBody>
      </p:sp>
    </p:spTree>
    <p:extLst>
      <p:ext uri="{BB962C8B-B14F-4D97-AF65-F5344CB8AC3E}">
        <p14:creationId xmlns:p14="http://schemas.microsoft.com/office/powerpoint/2010/main" val="4192235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R&amp;D Areas</a:t>
            </a:r>
            <a:endParaRPr lang="en-US" dirty="0"/>
          </a:p>
        </p:txBody>
      </p:sp>
      <p:sp>
        <p:nvSpPr>
          <p:cNvPr id="3" name="Content Placeholder 2"/>
          <p:cNvSpPr>
            <a:spLocks noGrp="1"/>
          </p:cNvSpPr>
          <p:nvPr>
            <p:ph idx="1"/>
          </p:nvPr>
        </p:nvSpPr>
        <p:spPr>
          <a:xfrm>
            <a:off x="241300" y="1078341"/>
            <a:ext cx="4186000" cy="5277043"/>
          </a:xfrm>
        </p:spPr>
        <p:txBody>
          <a:bodyPr/>
          <a:lstStyle/>
          <a:p>
            <a:r>
              <a:rPr lang="en-US" sz="2000" dirty="0" smtClean="0"/>
              <a:t>Extracting and representing knowledge about software</a:t>
            </a:r>
          </a:p>
          <a:p>
            <a:pPr lvl="1"/>
            <a:r>
              <a:rPr lang="en-US" sz="1800" dirty="0" smtClean="0"/>
              <a:t>To enable programmatic reasoning and exploration </a:t>
            </a:r>
          </a:p>
          <a:p>
            <a:r>
              <a:rPr lang="en-US" sz="2000" dirty="0" smtClean="0"/>
              <a:t>Resource usage inference by program analysis</a:t>
            </a:r>
          </a:p>
          <a:p>
            <a:pPr lvl="1"/>
            <a:r>
              <a:rPr lang="en-US" sz="1800" dirty="0" smtClean="0"/>
              <a:t>Feeds to the KR task</a:t>
            </a:r>
          </a:p>
          <a:p>
            <a:r>
              <a:rPr lang="en-US" sz="2000" dirty="0" smtClean="0"/>
              <a:t>Resource types and DSL</a:t>
            </a:r>
          </a:p>
          <a:p>
            <a:pPr lvl="1"/>
            <a:r>
              <a:rPr lang="en-US" sz="1800" dirty="0" smtClean="0"/>
              <a:t>Type checking, Type selection, and Type choices</a:t>
            </a:r>
          </a:p>
          <a:p>
            <a:r>
              <a:rPr lang="en-US" sz="2000" dirty="0"/>
              <a:t>Efficient and novel use of mutation testing </a:t>
            </a:r>
          </a:p>
          <a:p>
            <a:pPr lvl="1"/>
            <a:r>
              <a:rPr lang="en-US" sz="1800" dirty="0"/>
              <a:t>Hierarchical delta debugging with additional program understanding to realize reduce and replace transformations</a:t>
            </a:r>
          </a:p>
          <a:p>
            <a:pPr lvl="1"/>
            <a:endParaRPr lang="en-US" sz="18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24</a:t>
            </a:fld>
            <a:endParaRPr lang="en-US"/>
          </a:p>
        </p:txBody>
      </p:sp>
      <p:sp>
        <p:nvSpPr>
          <p:cNvPr id="6" name="Content Placeholder 2"/>
          <p:cNvSpPr txBox="1">
            <a:spLocks/>
          </p:cNvSpPr>
          <p:nvPr/>
        </p:nvSpPr>
        <p:spPr bwMode="auto">
          <a:xfrm>
            <a:off x="4709652" y="1073703"/>
            <a:ext cx="4237703" cy="52770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Schema independent query system</a:t>
            </a:r>
          </a:p>
          <a:p>
            <a:pPr lvl="1"/>
            <a:r>
              <a:rPr lang="en-US" sz="1800" dirty="0" smtClean="0"/>
              <a:t>Evolve code that depends on database view or schema when the view or schema changes</a:t>
            </a:r>
          </a:p>
          <a:p>
            <a:r>
              <a:rPr lang="en-US" sz="2000" dirty="0" smtClean="0"/>
              <a:t>Model of models</a:t>
            </a:r>
          </a:p>
          <a:p>
            <a:pPr lvl="1"/>
            <a:r>
              <a:rPr lang="en-US" sz="1800" dirty="0" smtClean="0"/>
              <a:t>The KR and analysis is built on a certain world view, what if that changes?</a:t>
            </a:r>
          </a:p>
          <a:p>
            <a:r>
              <a:rPr lang="en-US" sz="2000" dirty="0"/>
              <a:t>T</a:t>
            </a:r>
            <a:r>
              <a:rPr lang="en-US" sz="2000" dirty="0" smtClean="0"/>
              <a:t>ransformation of code </a:t>
            </a:r>
          </a:p>
          <a:p>
            <a:pPr lvl="1"/>
            <a:r>
              <a:rPr lang="en-US" sz="1800" dirty="0" smtClean="0"/>
              <a:t>Robust and systematic realization of the replace, reduce and compose primitives</a:t>
            </a:r>
          </a:p>
          <a:p>
            <a:pPr lvl="1"/>
            <a:r>
              <a:rPr lang="en-US" sz="1800" dirty="0" smtClean="0"/>
              <a:t>Make our approach to substitute or synthesize DFUs transferable</a:t>
            </a:r>
          </a:p>
          <a:p>
            <a:pPr lvl="1"/>
            <a:r>
              <a:rPr lang="en-US" sz="1800" dirty="0" smtClean="0"/>
              <a:t>Extend the applicability of these primitives</a:t>
            </a:r>
          </a:p>
        </p:txBody>
      </p:sp>
    </p:spTree>
    <p:extLst>
      <p:ext uri="{BB962C8B-B14F-4D97-AF65-F5344CB8AC3E}">
        <p14:creationId xmlns:p14="http://schemas.microsoft.com/office/powerpoint/2010/main" val="200248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Semantic Modeling and Knowledge Representation</a:t>
            </a:r>
            <a:endParaRPr lang="en-US" dirty="0"/>
          </a:p>
        </p:txBody>
      </p:sp>
      <p:sp>
        <p:nvSpPr>
          <p:cNvPr id="6" name="Subtitle 5"/>
          <p:cNvSpPr>
            <a:spLocks noGrp="1"/>
          </p:cNvSpPr>
          <p:nvPr>
            <p:ph type="subTitle" idx="1"/>
          </p:nvPr>
        </p:nvSpPr>
        <p:spPr/>
        <p:txBody>
          <a:bodyPr/>
          <a:lstStyle/>
          <a:p>
            <a:r>
              <a:rPr lang="en-US" dirty="0" smtClean="0">
                <a:solidFill>
                  <a:schemeClr val="tx1"/>
                </a:solidFill>
              </a:rPr>
              <a:t>Jacob Staples</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0840E6D7-221B-40B7-B50C-C3B5231B0D1A}" type="slidenum">
              <a:rPr lang="en-US" smtClean="0"/>
              <a:pPr/>
              <a:t>25</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l="14629" t="-1238" r="47312" b="18417"/>
          <a:stretch/>
        </p:blipFill>
        <p:spPr>
          <a:xfrm>
            <a:off x="3038987" y="4807529"/>
            <a:ext cx="3098576" cy="1313124"/>
          </a:xfrm>
          <a:prstGeom prst="roundRect">
            <a:avLst>
              <a:gd name="adj" fmla="val 25954"/>
            </a:avLst>
          </a:prstGeom>
        </p:spPr>
      </p:pic>
    </p:spTree>
    <p:extLst>
      <p:ext uri="{BB962C8B-B14F-4D97-AF65-F5344CB8AC3E}">
        <p14:creationId xmlns:p14="http://schemas.microsoft.com/office/powerpoint/2010/main" val="3540778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gaps addressed</a:t>
            </a:r>
            <a:endParaRPr lang="en-US" dirty="0"/>
          </a:p>
        </p:txBody>
      </p:sp>
      <p:sp>
        <p:nvSpPr>
          <p:cNvPr id="3" name="Content Placeholder 2"/>
          <p:cNvSpPr>
            <a:spLocks noGrp="1"/>
          </p:cNvSpPr>
          <p:nvPr>
            <p:ph idx="1"/>
          </p:nvPr>
        </p:nvSpPr>
        <p:spPr/>
        <p:txBody>
          <a:bodyPr/>
          <a:lstStyle/>
          <a:p>
            <a:r>
              <a:rPr lang="en-US" dirty="0" smtClean="0"/>
              <a:t>How </a:t>
            </a:r>
            <a:r>
              <a:rPr lang="en-US" dirty="0"/>
              <a:t>can we </a:t>
            </a:r>
            <a:r>
              <a:rPr lang="en-US" dirty="0" smtClean="0"/>
              <a:t>help developers specify the semantics of code they write?</a:t>
            </a:r>
          </a:p>
          <a:p>
            <a:endParaRPr lang="en-US" dirty="0" smtClean="0"/>
          </a:p>
          <a:p>
            <a:r>
              <a:rPr lang="en-US" dirty="0" smtClean="0"/>
              <a:t>How can we extract/infer useful information about resource use from compiled artifacts that can be used to evolve when something breaks?</a:t>
            </a:r>
          </a:p>
          <a:p>
            <a:endParaRPr lang="en-US" dirty="0" smtClean="0"/>
          </a:p>
          <a:p>
            <a:r>
              <a:rPr lang="en-US" dirty="0" smtClean="0"/>
              <a:t>How can knowledge from the various TAs be normalized for use in code synthesis/evolution?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26</a:t>
            </a:fld>
            <a:endParaRPr lang="en-US"/>
          </a:p>
        </p:txBody>
      </p:sp>
    </p:spTree>
    <p:extLst>
      <p:ext uri="{BB962C8B-B14F-4D97-AF65-F5344CB8AC3E}">
        <p14:creationId xmlns:p14="http://schemas.microsoft.com/office/powerpoint/2010/main" val="1314184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we’ve done</a:t>
            </a:r>
            <a:endParaRPr lang="en-US" dirty="0"/>
          </a:p>
        </p:txBody>
      </p:sp>
      <p:sp>
        <p:nvSpPr>
          <p:cNvPr id="3" name="Content Placeholder 2"/>
          <p:cNvSpPr>
            <a:spLocks noGrp="1"/>
          </p:cNvSpPr>
          <p:nvPr>
            <p:ph idx="1"/>
          </p:nvPr>
        </p:nvSpPr>
        <p:spPr>
          <a:xfrm>
            <a:off x="457200" y="1362075"/>
            <a:ext cx="8229600" cy="4525963"/>
          </a:xfrm>
        </p:spPr>
        <p:txBody>
          <a:bodyPr/>
          <a:lstStyle/>
          <a:p>
            <a:r>
              <a:rPr lang="en-US" sz="2400" dirty="0"/>
              <a:t>Created </a:t>
            </a:r>
            <a:r>
              <a:rPr lang="en-US" sz="2400" dirty="0" smtClean="0"/>
              <a:t>vocabulary backing a </a:t>
            </a:r>
            <a:r>
              <a:rPr lang="en-US" sz="2400" b="1" i="1" dirty="0" smtClean="0"/>
              <a:t>semantic specification</a:t>
            </a:r>
            <a:r>
              <a:rPr lang="en-US" sz="2400" dirty="0" smtClean="0"/>
              <a:t> and useful for describing </a:t>
            </a:r>
            <a:r>
              <a:rPr lang="en-US" sz="2400" b="1" i="1" dirty="0" smtClean="0"/>
              <a:t>scaffold code structures</a:t>
            </a:r>
            <a:endParaRPr lang="en-US" sz="2400" b="1" i="1" dirty="0"/>
          </a:p>
          <a:p>
            <a:endParaRPr lang="en-US" sz="1050" dirty="0" smtClean="0"/>
          </a:p>
          <a:p>
            <a:r>
              <a:rPr lang="en-US" sz="2400" dirty="0" smtClean="0"/>
              <a:t>Created a vocabulary for making assertions </a:t>
            </a:r>
            <a:r>
              <a:rPr lang="en-US" sz="2400" dirty="0"/>
              <a:t>about the state of software and the ecosystem in which it executes</a:t>
            </a:r>
          </a:p>
          <a:p>
            <a:pPr lvl="1"/>
            <a:r>
              <a:rPr lang="en-US" sz="2000" dirty="0" smtClean="0"/>
              <a:t>As </a:t>
            </a:r>
            <a:r>
              <a:rPr lang="en-US" sz="2000" dirty="0"/>
              <a:t>they </a:t>
            </a:r>
            <a:r>
              <a:rPr lang="en-US" sz="2000" dirty="0" smtClean="0"/>
              <a:t>exist (</a:t>
            </a:r>
            <a:r>
              <a:rPr lang="en-US" sz="2000" b="1" i="1" dirty="0" smtClean="0"/>
              <a:t>descriptive</a:t>
            </a:r>
            <a:r>
              <a:rPr lang="en-US" sz="2000" dirty="0"/>
              <a:t>) </a:t>
            </a:r>
          </a:p>
          <a:p>
            <a:pPr lvl="2"/>
            <a:r>
              <a:rPr lang="en-US" sz="1800" dirty="0"/>
              <a:t>(observed 256kbps EWMA on a network link over a 10s sliding window)</a:t>
            </a:r>
          </a:p>
          <a:p>
            <a:pPr lvl="1"/>
            <a:r>
              <a:rPr lang="en-US" sz="2000" dirty="0"/>
              <a:t>As they should </a:t>
            </a:r>
            <a:r>
              <a:rPr lang="en-US" sz="2000" dirty="0" smtClean="0"/>
              <a:t>exist </a:t>
            </a:r>
            <a:r>
              <a:rPr lang="en-US" sz="2000" dirty="0"/>
              <a:t>(</a:t>
            </a:r>
            <a:r>
              <a:rPr lang="en-US" sz="2000" b="1" i="1" dirty="0"/>
              <a:t>proscriptive</a:t>
            </a:r>
            <a:r>
              <a:rPr lang="en-US" sz="2000" dirty="0"/>
              <a:t>) - describe problematic conditions and their implications</a:t>
            </a:r>
          </a:p>
          <a:p>
            <a:pPr lvl="2"/>
            <a:r>
              <a:rPr lang="en-US" sz="1800" dirty="0"/>
              <a:t>(bandwidth exceeded results in a constraint violation)</a:t>
            </a:r>
          </a:p>
          <a:p>
            <a:pPr lvl="1"/>
            <a:r>
              <a:rPr lang="en-US" sz="2000" dirty="0"/>
              <a:t>How to correct problematic conditions (</a:t>
            </a:r>
            <a:r>
              <a:rPr lang="en-US" sz="2000" b="1" i="1" dirty="0"/>
              <a:t>prescriptive</a:t>
            </a:r>
            <a:r>
              <a:rPr lang="en-US" sz="2000" dirty="0"/>
              <a:t>) - when some constraint is violated, how can it be corrected </a:t>
            </a:r>
          </a:p>
          <a:p>
            <a:pPr lvl="2"/>
            <a:r>
              <a:rPr lang="en-US" sz="1800" dirty="0"/>
              <a:t>(if a bandwidth limit is exceeded, try reducing the size of data transmitted across the network</a:t>
            </a:r>
            <a:r>
              <a:rPr lang="en-US" sz="1800" dirty="0" smtClean="0"/>
              <a:t>)</a:t>
            </a:r>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27</a:t>
            </a:fld>
            <a:endParaRPr lang="en-US"/>
          </a:p>
        </p:txBody>
      </p:sp>
    </p:spTree>
    <p:extLst>
      <p:ext uri="{BB962C8B-B14F-4D97-AF65-F5344CB8AC3E}">
        <p14:creationId xmlns:p14="http://schemas.microsoft.com/office/powerpoint/2010/main" val="3384343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we’ve done (cont.)</a:t>
            </a:r>
            <a:endParaRPr lang="en-US" dirty="0"/>
          </a:p>
        </p:txBody>
      </p:sp>
      <p:sp>
        <p:nvSpPr>
          <p:cNvPr id="3" name="Content Placeholder 2"/>
          <p:cNvSpPr>
            <a:spLocks noGrp="1"/>
          </p:cNvSpPr>
          <p:nvPr>
            <p:ph idx="1"/>
          </p:nvPr>
        </p:nvSpPr>
        <p:spPr/>
        <p:txBody>
          <a:bodyPr/>
          <a:lstStyle/>
          <a:p>
            <a:endParaRPr lang="en-US" sz="1400" dirty="0" smtClean="0"/>
          </a:p>
          <a:p>
            <a:r>
              <a:rPr lang="en-US" dirty="0" smtClean="0"/>
              <a:t>Created toolchains for</a:t>
            </a:r>
          </a:p>
          <a:p>
            <a:pPr lvl="1"/>
            <a:r>
              <a:rPr lang="en-US" dirty="0" smtClean="0"/>
              <a:t>Building or extending domain ontologies using POJOs</a:t>
            </a:r>
          </a:p>
          <a:p>
            <a:pPr lvl="1"/>
            <a:r>
              <a:rPr lang="en-US" dirty="0" smtClean="0"/>
              <a:t>Building scaffold (structural) models of arbitrary bytecode</a:t>
            </a:r>
          </a:p>
          <a:p>
            <a:pPr lvl="1"/>
            <a:r>
              <a:rPr lang="en-US" dirty="0"/>
              <a:t>Auto-generating programmer-friendly annotations that link to the </a:t>
            </a:r>
            <a:r>
              <a:rPr lang="en-US" dirty="0" smtClean="0"/>
              <a:t>semantic specification vocabulary</a:t>
            </a:r>
          </a:p>
          <a:p>
            <a:pPr lvl="1"/>
            <a:r>
              <a:rPr lang="en-US" dirty="0" smtClean="0"/>
              <a:t>Discovering semantic spec annotations </a:t>
            </a:r>
            <a:r>
              <a:rPr lang="en-US" dirty="0"/>
              <a:t>in compiled code and overlaying the resultant concepts on the </a:t>
            </a:r>
            <a:r>
              <a:rPr lang="en-US" dirty="0" smtClean="0"/>
              <a:t>scaffold</a:t>
            </a:r>
          </a:p>
        </p:txBody>
      </p:sp>
      <p:sp>
        <p:nvSpPr>
          <p:cNvPr id="4" name="Slide Number Placeholder 3"/>
          <p:cNvSpPr>
            <a:spLocks noGrp="1"/>
          </p:cNvSpPr>
          <p:nvPr>
            <p:ph type="sldNum" sz="quarter" idx="12"/>
          </p:nvPr>
        </p:nvSpPr>
        <p:spPr/>
        <p:txBody>
          <a:bodyPr/>
          <a:lstStyle/>
          <a:p>
            <a:fld id="{0840E6D7-221B-40B7-B50C-C3B5231B0D1A}" type="slidenum">
              <a:rPr lang="en-US" smtClean="0"/>
              <a:pPr/>
              <a:t>28</a:t>
            </a:fld>
            <a:endParaRPr lang="en-US"/>
          </a:p>
        </p:txBody>
      </p:sp>
    </p:spTree>
    <p:extLst>
      <p:ext uri="{BB962C8B-B14F-4D97-AF65-F5344CB8AC3E}">
        <p14:creationId xmlns:p14="http://schemas.microsoft.com/office/powerpoint/2010/main" val="2125387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53595"/>
            <a:ext cx="8229600" cy="682625"/>
          </a:xfrm>
        </p:spPr>
        <p:txBody>
          <a:bodyPr/>
          <a:lstStyle/>
          <a:p>
            <a:r>
              <a:rPr lang="en-US" dirty="0" smtClean="0"/>
              <a:t>Toolchain showcase</a:t>
            </a:r>
            <a:br>
              <a:rPr lang="en-US" dirty="0" smtClean="0"/>
            </a:br>
            <a:r>
              <a:rPr lang="en-US" sz="2400" dirty="0" smtClean="0"/>
              <a:t>Ontology generator</a:t>
            </a:r>
            <a:endParaRPr lang="en-US" dirty="0"/>
          </a:p>
        </p:txBody>
      </p:sp>
      <p:sp>
        <p:nvSpPr>
          <p:cNvPr id="3" name="Content Placeholder 2"/>
          <p:cNvSpPr>
            <a:spLocks noGrp="1"/>
          </p:cNvSpPr>
          <p:nvPr>
            <p:ph idx="1"/>
          </p:nvPr>
        </p:nvSpPr>
        <p:spPr/>
        <p:txBody>
          <a:bodyPr/>
          <a:lstStyle/>
          <a:p>
            <a:r>
              <a:rPr lang="en-US" dirty="0" smtClean="0"/>
              <a:t>Enables developers to rapidly build, populate, or extend existing ontologies using POJOs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29</a:t>
            </a:fld>
            <a:endParaRPr lang="en-US"/>
          </a:p>
        </p:txBody>
      </p:sp>
      <p:pic>
        <p:nvPicPr>
          <p:cNvPr id="6" name="Picture 5"/>
          <p:cNvPicPr>
            <a:picLocks noChangeAspect="1"/>
          </p:cNvPicPr>
          <p:nvPr/>
        </p:nvPicPr>
        <p:blipFill rotWithShape="1">
          <a:blip r:embed="rId2"/>
          <a:srcRect r="267"/>
          <a:stretch/>
        </p:blipFill>
        <p:spPr>
          <a:xfrm>
            <a:off x="243191" y="2767485"/>
            <a:ext cx="6134100" cy="1860530"/>
          </a:xfrm>
          <a:prstGeom prst="rect">
            <a:avLst/>
          </a:prstGeom>
        </p:spPr>
      </p:pic>
    </p:spTree>
    <p:extLst>
      <p:ext uri="{BB962C8B-B14F-4D97-AF65-F5344CB8AC3E}">
        <p14:creationId xmlns:p14="http://schemas.microsoft.com/office/powerpoint/2010/main" val="3253839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Program Review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a:t>
            </a:fld>
            <a:endParaRPr lang="en-US"/>
          </a:p>
        </p:txBody>
      </p:sp>
    </p:spTree>
    <p:extLst>
      <p:ext uri="{BB962C8B-B14F-4D97-AF65-F5344CB8AC3E}">
        <p14:creationId xmlns:p14="http://schemas.microsoft.com/office/powerpoint/2010/main" val="4238129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53595"/>
            <a:ext cx="8229600" cy="682625"/>
          </a:xfrm>
        </p:spPr>
        <p:txBody>
          <a:bodyPr/>
          <a:lstStyle/>
          <a:p>
            <a:r>
              <a:rPr lang="en-US" dirty="0" smtClean="0"/>
              <a:t>Toolchain showcase</a:t>
            </a:r>
            <a:br>
              <a:rPr lang="en-US" dirty="0" smtClean="0"/>
            </a:br>
            <a:r>
              <a:rPr lang="en-US" sz="2400" dirty="0" smtClean="0"/>
              <a:t>Ontology generator</a:t>
            </a:r>
            <a:endParaRPr lang="en-US" dirty="0"/>
          </a:p>
        </p:txBody>
      </p:sp>
      <p:sp>
        <p:nvSpPr>
          <p:cNvPr id="3" name="Content Placeholder 2"/>
          <p:cNvSpPr>
            <a:spLocks noGrp="1"/>
          </p:cNvSpPr>
          <p:nvPr>
            <p:ph idx="1"/>
          </p:nvPr>
        </p:nvSpPr>
        <p:spPr/>
        <p:txBody>
          <a:bodyPr/>
          <a:lstStyle/>
          <a:p>
            <a:r>
              <a:rPr lang="en-US" dirty="0" smtClean="0"/>
              <a:t>Enables developers to rapidly build, populate, or extend existing ontologies using POJOs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30</a:t>
            </a:fld>
            <a:endParaRPr lang="en-US"/>
          </a:p>
        </p:txBody>
      </p:sp>
      <p:pic>
        <p:nvPicPr>
          <p:cNvPr id="6" name="Picture 5"/>
          <p:cNvPicPr>
            <a:picLocks noChangeAspect="1"/>
          </p:cNvPicPr>
          <p:nvPr/>
        </p:nvPicPr>
        <p:blipFill rotWithShape="1">
          <a:blip r:embed="rId2"/>
          <a:srcRect r="267"/>
          <a:stretch/>
        </p:blipFill>
        <p:spPr>
          <a:xfrm>
            <a:off x="243191" y="2767485"/>
            <a:ext cx="6134100" cy="1860530"/>
          </a:xfrm>
          <a:prstGeom prst="rect">
            <a:avLst/>
          </a:prstGeom>
        </p:spPr>
      </p:pic>
      <p:pic>
        <p:nvPicPr>
          <p:cNvPr id="7" name="Picture 6"/>
          <p:cNvPicPr>
            <a:picLocks noChangeAspect="1"/>
          </p:cNvPicPr>
          <p:nvPr/>
        </p:nvPicPr>
        <p:blipFill>
          <a:blip r:embed="rId3"/>
          <a:stretch>
            <a:fillRect/>
          </a:stretch>
        </p:blipFill>
        <p:spPr>
          <a:xfrm>
            <a:off x="4946449" y="3054485"/>
            <a:ext cx="4086871" cy="2883846"/>
          </a:xfrm>
          <a:prstGeom prst="rect">
            <a:avLst/>
          </a:prstGeom>
        </p:spPr>
      </p:pic>
      <p:sp>
        <p:nvSpPr>
          <p:cNvPr id="10" name="Right Arrow 9"/>
          <p:cNvSpPr/>
          <p:nvPr/>
        </p:nvSpPr>
        <p:spPr>
          <a:xfrm>
            <a:off x="3472145" y="3680284"/>
            <a:ext cx="167996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Schema gen</a:t>
            </a:r>
            <a:endParaRPr lang="en-US" dirty="0"/>
          </a:p>
        </p:txBody>
      </p:sp>
    </p:spTree>
    <p:extLst>
      <p:ext uri="{BB962C8B-B14F-4D97-AF65-F5344CB8AC3E}">
        <p14:creationId xmlns:p14="http://schemas.microsoft.com/office/powerpoint/2010/main" val="4089413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53595"/>
            <a:ext cx="8229600" cy="682625"/>
          </a:xfrm>
        </p:spPr>
        <p:txBody>
          <a:bodyPr/>
          <a:lstStyle/>
          <a:p>
            <a:r>
              <a:rPr lang="en-US" dirty="0" smtClean="0"/>
              <a:t>Toolchain showcase</a:t>
            </a:r>
            <a:br>
              <a:rPr lang="en-US" dirty="0" smtClean="0"/>
            </a:br>
            <a:r>
              <a:rPr lang="en-US" sz="2400" dirty="0" smtClean="0"/>
              <a:t>Ontology generator</a:t>
            </a:r>
            <a:endParaRPr lang="en-US" dirty="0"/>
          </a:p>
        </p:txBody>
      </p:sp>
      <p:sp>
        <p:nvSpPr>
          <p:cNvPr id="3" name="Content Placeholder 2"/>
          <p:cNvSpPr>
            <a:spLocks noGrp="1"/>
          </p:cNvSpPr>
          <p:nvPr>
            <p:ph idx="1"/>
          </p:nvPr>
        </p:nvSpPr>
        <p:spPr/>
        <p:txBody>
          <a:bodyPr/>
          <a:lstStyle/>
          <a:p>
            <a:r>
              <a:rPr lang="en-US" dirty="0" smtClean="0"/>
              <a:t>Enables developers to rapidly build, populate, or extend existing ontologies using POJOs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31</a:t>
            </a:fld>
            <a:endParaRPr lang="en-US"/>
          </a:p>
        </p:txBody>
      </p:sp>
      <p:pic>
        <p:nvPicPr>
          <p:cNvPr id="6" name="Picture 5"/>
          <p:cNvPicPr>
            <a:picLocks noChangeAspect="1"/>
          </p:cNvPicPr>
          <p:nvPr/>
        </p:nvPicPr>
        <p:blipFill rotWithShape="1">
          <a:blip r:embed="rId2"/>
          <a:srcRect r="267"/>
          <a:stretch/>
        </p:blipFill>
        <p:spPr>
          <a:xfrm>
            <a:off x="243191" y="2767485"/>
            <a:ext cx="6134100" cy="1860530"/>
          </a:xfrm>
          <a:prstGeom prst="rect">
            <a:avLst/>
          </a:prstGeom>
        </p:spPr>
      </p:pic>
      <p:pic>
        <p:nvPicPr>
          <p:cNvPr id="8" name="Picture 7"/>
          <p:cNvPicPr>
            <a:picLocks noChangeAspect="1"/>
          </p:cNvPicPr>
          <p:nvPr/>
        </p:nvPicPr>
        <p:blipFill>
          <a:blip r:embed="rId3"/>
          <a:stretch>
            <a:fillRect/>
          </a:stretch>
        </p:blipFill>
        <p:spPr>
          <a:xfrm>
            <a:off x="457200" y="5139913"/>
            <a:ext cx="4068935" cy="761525"/>
          </a:xfrm>
          <a:prstGeom prst="rect">
            <a:avLst/>
          </a:prstGeom>
        </p:spPr>
      </p:pic>
    </p:spTree>
    <p:extLst>
      <p:ext uri="{BB962C8B-B14F-4D97-AF65-F5344CB8AC3E}">
        <p14:creationId xmlns:p14="http://schemas.microsoft.com/office/powerpoint/2010/main" val="2783015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53595"/>
            <a:ext cx="8229600" cy="682625"/>
          </a:xfrm>
        </p:spPr>
        <p:txBody>
          <a:bodyPr/>
          <a:lstStyle/>
          <a:p>
            <a:r>
              <a:rPr lang="en-US" dirty="0" smtClean="0"/>
              <a:t>Toolchain showcase</a:t>
            </a:r>
            <a:br>
              <a:rPr lang="en-US" dirty="0" smtClean="0"/>
            </a:br>
            <a:r>
              <a:rPr lang="en-US" sz="2400" dirty="0" smtClean="0"/>
              <a:t>Ontology generator</a:t>
            </a:r>
            <a:endParaRPr lang="en-US" dirty="0"/>
          </a:p>
        </p:txBody>
      </p:sp>
      <p:sp>
        <p:nvSpPr>
          <p:cNvPr id="3" name="Content Placeholder 2"/>
          <p:cNvSpPr>
            <a:spLocks noGrp="1"/>
          </p:cNvSpPr>
          <p:nvPr>
            <p:ph idx="1"/>
          </p:nvPr>
        </p:nvSpPr>
        <p:spPr/>
        <p:txBody>
          <a:bodyPr/>
          <a:lstStyle/>
          <a:p>
            <a:r>
              <a:rPr lang="en-US" dirty="0" smtClean="0"/>
              <a:t>Enables developers to rapidly build, populate, or extend existing ontologies using POJOs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32</a:t>
            </a:fld>
            <a:endParaRPr lang="en-US"/>
          </a:p>
        </p:txBody>
      </p:sp>
      <p:pic>
        <p:nvPicPr>
          <p:cNvPr id="6" name="Picture 5"/>
          <p:cNvPicPr>
            <a:picLocks noChangeAspect="1"/>
          </p:cNvPicPr>
          <p:nvPr/>
        </p:nvPicPr>
        <p:blipFill rotWithShape="1">
          <a:blip r:embed="rId2"/>
          <a:srcRect r="267"/>
          <a:stretch/>
        </p:blipFill>
        <p:spPr>
          <a:xfrm>
            <a:off x="243191" y="2767485"/>
            <a:ext cx="6134100" cy="1860530"/>
          </a:xfrm>
          <a:prstGeom prst="rect">
            <a:avLst/>
          </a:prstGeom>
        </p:spPr>
      </p:pic>
      <p:pic>
        <p:nvPicPr>
          <p:cNvPr id="8" name="Picture 7"/>
          <p:cNvPicPr>
            <a:picLocks noChangeAspect="1"/>
          </p:cNvPicPr>
          <p:nvPr/>
        </p:nvPicPr>
        <p:blipFill>
          <a:blip r:embed="rId3"/>
          <a:stretch>
            <a:fillRect/>
          </a:stretch>
        </p:blipFill>
        <p:spPr>
          <a:xfrm>
            <a:off x="457200" y="5139913"/>
            <a:ext cx="4068935" cy="761525"/>
          </a:xfrm>
          <a:prstGeom prst="rect">
            <a:avLst/>
          </a:prstGeom>
        </p:spPr>
      </p:pic>
      <p:pic>
        <p:nvPicPr>
          <p:cNvPr id="7" name="Picture 6"/>
          <p:cNvPicPr>
            <a:picLocks noChangeAspect="1"/>
          </p:cNvPicPr>
          <p:nvPr/>
        </p:nvPicPr>
        <p:blipFill>
          <a:blip r:embed="rId4"/>
          <a:stretch>
            <a:fillRect/>
          </a:stretch>
        </p:blipFill>
        <p:spPr>
          <a:xfrm>
            <a:off x="4342685" y="4018601"/>
            <a:ext cx="4707686" cy="1793174"/>
          </a:xfrm>
          <a:prstGeom prst="rect">
            <a:avLst/>
          </a:prstGeom>
        </p:spPr>
      </p:pic>
      <p:sp>
        <p:nvSpPr>
          <p:cNvPr id="9" name="Right Arrow 8"/>
          <p:cNvSpPr/>
          <p:nvPr/>
        </p:nvSpPr>
        <p:spPr>
          <a:xfrm>
            <a:off x="2929782" y="4559486"/>
            <a:ext cx="1651946"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Instance gen</a:t>
            </a:r>
            <a:endParaRPr lang="en-US" dirty="0"/>
          </a:p>
        </p:txBody>
      </p:sp>
    </p:spTree>
    <p:extLst>
      <p:ext uri="{BB962C8B-B14F-4D97-AF65-F5344CB8AC3E}">
        <p14:creationId xmlns:p14="http://schemas.microsoft.com/office/powerpoint/2010/main" val="28635666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8556"/>
            <a:ext cx="8229600" cy="4525963"/>
          </a:xfrm>
        </p:spPr>
        <p:txBody>
          <a:bodyPr/>
          <a:lstStyle/>
          <a:p>
            <a:r>
              <a:rPr lang="en-US" dirty="0" smtClean="0"/>
              <a:t>From existing ontology…</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33</a:t>
            </a:fld>
            <a:endParaRPr lang="en-US"/>
          </a:p>
        </p:txBody>
      </p:sp>
      <p:pic>
        <p:nvPicPr>
          <p:cNvPr id="6" name="Picture 5"/>
          <p:cNvPicPr>
            <a:picLocks noChangeAspect="1"/>
          </p:cNvPicPr>
          <p:nvPr/>
        </p:nvPicPr>
        <p:blipFill>
          <a:blip r:embed="rId2"/>
          <a:stretch>
            <a:fillRect/>
          </a:stretch>
        </p:blipFill>
        <p:spPr>
          <a:xfrm>
            <a:off x="457200" y="1720982"/>
            <a:ext cx="7969598" cy="4352924"/>
          </a:xfrm>
          <a:prstGeom prst="rect">
            <a:avLst/>
          </a:prstGeom>
        </p:spPr>
      </p:pic>
      <p:sp>
        <p:nvSpPr>
          <p:cNvPr id="8" name="Title 1"/>
          <p:cNvSpPr>
            <a:spLocks noGrp="1"/>
          </p:cNvSpPr>
          <p:nvPr>
            <p:ph type="title"/>
          </p:nvPr>
        </p:nvSpPr>
        <p:spPr>
          <a:xfrm>
            <a:off x="268280" y="153595"/>
            <a:ext cx="8229600" cy="682625"/>
          </a:xfrm>
        </p:spPr>
        <p:txBody>
          <a:bodyPr/>
          <a:lstStyle/>
          <a:p>
            <a:r>
              <a:rPr lang="en-US" dirty="0" smtClean="0"/>
              <a:t>Toolchain showcase</a:t>
            </a:r>
            <a:br>
              <a:rPr lang="en-US" dirty="0" smtClean="0"/>
            </a:br>
            <a:r>
              <a:rPr lang="en-US" sz="2400" dirty="0"/>
              <a:t>Annotation generator</a:t>
            </a:r>
            <a:endParaRPr lang="en-US" dirty="0"/>
          </a:p>
        </p:txBody>
      </p:sp>
    </p:spTree>
    <p:extLst>
      <p:ext uri="{BB962C8B-B14F-4D97-AF65-F5344CB8AC3E}">
        <p14:creationId xmlns:p14="http://schemas.microsoft.com/office/powerpoint/2010/main" val="109622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8556"/>
            <a:ext cx="8229600" cy="4525963"/>
          </a:xfrm>
        </p:spPr>
        <p:txBody>
          <a:bodyPr/>
          <a:lstStyle/>
          <a:p>
            <a:r>
              <a:rPr lang="en-US" dirty="0" smtClean="0"/>
              <a:t>…generate programmer-friendly annotations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34</a:t>
            </a:fld>
            <a:endParaRPr lang="en-US"/>
          </a:p>
        </p:txBody>
      </p:sp>
      <p:pic>
        <p:nvPicPr>
          <p:cNvPr id="5" name="Picture 4"/>
          <p:cNvPicPr>
            <a:picLocks noChangeAspect="1"/>
          </p:cNvPicPr>
          <p:nvPr/>
        </p:nvPicPr>
        <p:blipFill>
          <a:blip r:embed="rId2"/>
          <a:stretch>
            <a:fillRect/>
          </a:stretch>
        </p:blipFill>
        <p:spPr>
          <a:xfrm>
            <a:off x="776287" y="2668588"/>
            <a:ext cx="7591425" cy="2714625"/>
          </a:xfrm>
          <a:prstGeom prst="rect">
            <a:avLst/>
          </a:prstGeom>
        </p:spPr>
      </p:pic>
      <p:sp>
        <p:nvSpPr>
          <p:cNvPr id="7" name="Title 1"/>
          <p:cNvSpPr>
            <a:spLocks noGrp="1"/>
          </p:cNvSpPr>
          <p:nvPr>
            <p:ph type="title"/>
          </p:nvPr>
        </p:nvSpPr>
        <p:spPr>
          <a:xfrm>
            <a:off x="268280" y="153595"/>
            <a:ext cx="8229600" cy="682625"/>
          </a:xfrm>
        </p:spPr>
        <p:txBody>
          <a:bodyPr/>
          <a:lstStyle/>
          <a:p>
            <a:r>
              <a:rPr lang="en-US" dirty="0" smtClean="0"/>
              <a:t>Toolchain showcase</a:t>
            </a:r>
            <a:br>
              <a:rPr lang="en-US" dirty="0" smtClean="0"/>
            </a:br>
            <a:r>
              <a:rPr lang="en-US" sz="2400" dirty="0"/>
              <a:t>Annotation generator</a:t>
            </a:r>
            <a:endParaRPr lang="en-US" dirty="0"/>
          </a:p>
        </p:txBody>
      </p:sp>
    </p:spTree>
    <p:extLst>
      <p:ext uri="{BB962C8B-B14F-4D97-AF65-F5344CB8AC3E}">
        <p14:creationId xmlns:p14="http://schemas.microsoft.com/office/powerpoint/2010/main" val="11644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4735" y="2071369"/>
            <a:ext cx="3295292" cy="971175"/>
          </a:xfrm>
          <a:prstGeom prst="rect">
            <a:avLst/>
          </a:prstGeom>
          <a:noFill/>
          <a:ln>
            <a:noFill/>
          </a:ln>
        </p:spPr>
      </p:pic>
      <p:sp>
        <p:nvSpPr>
          <p:cNvPr id="6" name="Can 5"/>
          <p:cNvSpPr/>
          <p:nvPr/>
        </p:nvSpPr>
        <p:spPr>
          <a:xfrm>
            <a:off x="471094" y="3641408"/>
            <a:ext cx="499978" cy="573928"/>
          </a:xfrm>
          <a:prstGeom prst="can">
            <a:avLst>
              <a:gd name="adj" fmla="val 9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Folded Corner 6"/>
          <p:cNvSpPr/>
          <p:nvPr/>
        </p:nvSpPr>
        <p:spPr>
          <a:xfrm>
            <a:off x="586382" y="3775494"/>
            <a:ext cx="237423" cy="312662"/>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olded Corner 7"/>
          <p:cNvSpPr/>
          <p:nvPr/>
        </p:nvSpPr>
        <p:spPr>
          <a:xfrm>
            <a:off x="606871" y="3793413"/>
            <a:ext cx="237423" cy="312662"/>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Folded Corner 8"/>
          <p:cNvSpPr/>
          <p:nvPr/>
        </p:nvSpPr>
        <p:spPr>
          <a:xfrm>
            <a:off x="628148" y="3813858"/>
            <a:ext cx="237423" cy="312662"/>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Folded Corner 9"/>
          <p:cNvSpPr/>
          <p:nvPr/>
        </p:nvSpPr>
        <p:spPr>
          <a:xfrm>
            <a:off x="649425" y="3832713"/>
            <a:ext cx="237423" cy="312662"/>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Connector 10"/>
          <p:cNvCxnSpPr>
            <a:stCxn id="10" idx="3"/>
            <a:endCxn id="13" idx="0"/>
          </p:cNvCxnSpPr>
          <p:nvPr/>
        </p:nvCxnSpPr>
        <p:spPr>
          <a:xfrm flipV="1">
            <a:off x="886848" y="3532398"/>
            <a:ext cx="1073689" cy="45664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a:stCxn id="10" idx="3"/>
            <a:endCxn id="13" idx="2"/>
          </p:cNvCxnSpPr>
          <p:nvPr/>
        </p:nvCxnSpPr>
        <p:spPr>
          <a:xfrm>
            <a:off x="886848" y="3989044"/>
            <a:ext cx="1073689" cy="45775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3" name="Folded Corner 12"/>
          <p:cNvSpPr/>
          <p:nvPr/>
        </p:nvSpPr>
        <p:spPr>
          <a:xfrm>
            <a:off x="1503337" y="3532398"/>
            <a:ext cx="914400" cy="914400"/>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p:cNvSpPr txBox="1"/>
          <p:nvPr/>
        </p:nvSpPr>
        <p:spPr>
          <a:xfrm>
            <a:off x="1561198" y="3166721"/>
            <a:ext cx="651140" cy="369332"/>
          </a:xfrm>
          <a:prstGeom prst="rect">
            <a:avLst/>
          </a:prstGeom>
          <a:noFill/>
        </p:spPr>
        <p:txBody>
          <a:bodyPr wrap="none" rtlCol="0">
            <a:spAutoFit/>
          </a:bodyPr>
          <a:lstStyle/>
          <a:p>
            <a:r>
              <a:rPr lang="en-US" dirty="0" smtClean="0"/>
              <a:t>Class</a:t>
            </a:r>
            <a:endParaRPr lang="en-US" dirty="0"/>
          </a:p>
        </p:txBody>
      </p:sp>
      <p:sp>
        <p:nvSpPr>
          <p:cNvPr id="15" name="Flowchart: Card 14"/>
          <p:cNvSpPr/>
          <p:nvPr/>
        </p:nvSpPr>
        <p:spPr>
          <a:xfrm>
            <a:off x="1624558" y="3813552"/>
            <a:ext cx="242443" cy="201168"/>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f</a:t>
            </a:r>
            <a:endParaRPr lang="en-US" sz="1200" dirty="0"/>
          </a:p>
        </p:txBody>
      </p:sp>
      <p:sp>
        <p:nvSpPr>
          <p:cNvPr id="16" name="Flowchart: Card 15"/>
          <p:cNvSpPr/>
          <p:nvPr/>
        </p:nvSpPr>
        <p:spPr>
          <a:xfrm>
            <a:off x="1624557" y="4039290"/>
            <a:ext cx="242443" cy="201168"/>
          </a:xfrm>
          <a:prstGeom prst="flowChartPunchedCard">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p</a:t>
            </a:r>
            <a:endParaRPr lang="en-US" sz="1200" dirty="0"/>
          </a:p>
        </p:txBody>
      </p:sp>
      <p:sp>
        <p:nvSpPr>
          <p:cNvPr id="17" name="Flowchart: Card 16"/>
          <p:cNvSpPr/>
          <p:nvPr/>
        </p:nvSpPr>
        <p:spPr>
          <a:xfrm>
            <a:off x="1963981" y="3812998"/>
            <a:ext cx="242443" cy="201168"/>
          </a:xfrm>
          <a:prstGeom prst="flowChartPunchedCard">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g</a:t>
            </a:r>
            <a:endParaRPr lang="en-US" sz="1200" dirty="0"/>
          </a:p>
        </p:txBody>
      </p:sp>
      <p:sp>
        <p:nvSpPr>
          <p:cNvPr id="18" name="Flowchart: Card 17"/>
          <p:cNvSpPr/>
          <p:nvPr/>
        </p:nvSpPr>
        <p:spPr>
          <a:xfrm>
            <a:off x="1960537" y="4039290"/>
            <a:ext cx="242443" cy="201168"/>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t>q</a:t>
            </a:r>
            <a:endParaRPr lang="en-US" sz="1200" dirty="0"/>
          </a:p>
        </p:txBody>
      </p:sp>
      <p:cxnSp>
        <p:nvCxnSpPr>
          <p:cNvPr id="19" name="Straight Connector 18"/>
          <p:cNvCxnSpPr>
            <a:stCxn id="18" idx="3"/>
            <a:endCxn id="29" idx="2"/>
          </p:cNvCxnSpPr>
          <p:nvPr/>
        </p:nvCxnSpPr>
        <p:spPr>
          <a:xfrm>
            <a:off x="2202980" y="4139874"/>
            <a:ext cx="1244493" cy="8134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a:stCxn id="18" idx="3"/>
            <a:endCxn id="29" idx="0"/>
          </p:cNvCxnSpPr>
          <p:nvPr/>
        </p:nvCxnSpPr>
        <p:spPr>
          <a:xfrm flipV="1">
            <a:off x="2202980" y="3651404"/>
            <a:ext cx="1244493" cy="48847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948827" y="3166915"/>
            <a:ext cx="938462" cy="369332"/>
          </a:xfrm>
          <a:prstGeom prst="rect">
            <a:avLst/>
          </a:prstGeom>
          <a:noFill/>
        </p:spPr>
        <p:txBody>
          <a:bodyPr wrap="none" rtlCol="0">
            <a:spAutoFit/>
          </a:bodyPr>
          <a:lstStyle/>
          <a:p>
            <a:r>
              <a:rPr lang="en-US" dirty="0" smtClean="0"/>
              <a:t>Method</a:t>
            </a:r>
            <a:endParaRPr lang="en-US" dirty="0"/>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6735" y="3937194"/>
            <a:ext cx="935918" cy="1957628"/>
          </a:xfrm>
          <a:prstGeom prst="rect">
            <a:avLst/>
          </a:prstGeom>
        </p:spPr>
      </p:pic>
      <p:sp>
        <p:nvSpPr>
          <p:cNvPr id="23" name="TextBox 22"/>
          <p:cNvSpPr txBox="1"/>
          <p:nvPr/>
        </p:nvSpPr>
        <p:spPr>
          <a:xfrm>
            <a:off x="5672103" y="3627257"/>
            <a:ext cx="557717" cy="369332"/>
          </a:xfrm>
          <a:prstGeom prst="rect">
            <a:avLst/>
          </a:prstGeom>
          <a:noFill/>
        </p:spPr>
        <p:txBody>
          <a:bodyPr wrap="none" rtlCol="0">
            <a:spAutoFit/>
          </a:bodyPr>
          <a:lstStyle/>
          <a:p>
            <a:r>
              <a:rPr lang="en-US" dirty="0" smtClean="0"/>
              <a:t>CFG</a:t>
            </a:r>
            <a:endParaRPr lang="en-US" dirty="0"/>
          </a:p>
        </p:txBody>
      </p:sp>
      <p:sp>
        <p:nvSpPr>
          <p:cNvPr id="24" name="Flowchart: Card 23"/>
          <p:cNvSpPr/>
          <p:nvPr/>
        </p:nvSpPr>
        <p:spPr>
          <a:xfrm>
            <a:off x="2948827" y="3724977"/>
            <a:ext cx="914400" cy="804672"/>
          </a:xfrm>
          <a:prstGeom prst="flowChartPunchedCar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6827022" y="3769030"/>
            <a:ext cx="1212191" cy="369332"/>
          </a:xfrm>
          <a:prstGeom prst="rect">
            <a:avLst/>
          </a:prstGeom>
          <a:noFill/>
        </p:spPr>
        <p:txBody>
          <a:bodyPr wrap="none" rtlCol="0">
            <a:spAutoFit/>
          </a:bodyPr>
          <a:lstStyle/>
          <a:p>
            <a:r>
              <a:rPr lang="en-US" dirty="0" smtClean="0"/>
              <a:t>Basic block</a:t>
            </a:r>
            <a:endParaRPr lang="en-US" dirty="0"/>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4704" y="4163486"/>
            <a:ext cx="1640523" cy="1317608"/>
          </a:xfrm>
          <a:prstGeom prst="rect">
            <a:avLst/>
          </a:prstGeom>
        </p:spPr>
      </p:pic>
      <p:cxnSp>
        <p:nvCxnSpPr>
          <p:cNvPr id="27" name="Straight Connector 26"/>
          <p:cNvCxnSpPr/>
          <p:nvPr/>
        </p:nvCxnSpPr>
        <p:spPr>
          <a:xfrm>
            <a:off x="5842062" y="4359250"/>
            <a:ext cx="1542192" cy="14935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5786182" y="4402430"/>
            <a:ext cx="1646936" cy="878332"/>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29" name="Picture 28"/>
          <p:cNvPicPr>
            <a:picLocks noChangeAspect="1"/>
          </p:cNvPicPr>
          <p:nvPr/>
        </p:nvPicPr>
        <p:blipFill>
          <a:blip r:embed="rId5"/>
          <a:stretch>
            <a:fillRect/>
          </a:stretch>
        </p:blipFill>
        <p:spPr>
          <a:xfrm>
            <a:off x="2741810" y="3651404"/>
            <a:ext cx="1411325" cy="1301920"/>
          </a:xfrm>
          <a:prstGeom prst="rect">
            <a:avLst/>
          </a:prstGeom>
        </p:spPr>
      </p:pic>
      <p:sp>
        <p:nvSpPr>
          <p:cNvPr id="30" name="TextBox 29"/>
          <p:cNvSpPr txBox="1"/>
          <p:nvPr/>
        </p:nvSpPr>
        <p:spPr>
          <a:xfrm>
            <a:off x="442600" y="3218234"/>
            <a:ext cx="512513" cy="369332"/>
          </a:xfrm>
          <a:prstGeom prst="rect">
            <a:avLst/>
          </a:prstGeom>
          <a:noFill/>
        </p:spPr>
        <p:txBody>
          <a:bodyPr wrap="none" rtlCol="0">
            <a:spAutoFit/>
          </a:bodyPr>
          <a:lstStyle/>
          <a:p>
            <a:r>
              <a:rPr lang="en-US" dirty="0" smtClean="0"/>
              <a:t>JAR</a:t>
            </a:r>
            <a:endParaRPr lang="en-US" dirty="0"/>
          </a:p>
        </p:txBody>
      </p:sp>
      <p:cxnSp>
        <p:nvCxnSpPr>
          <p:cNvPr id="31" name="Straight Connector 30"/>
          <p:cNvCxnSpPr>
            <a:stCxn id="29" idx="3"/>
            <a:endCxn id="22" idx="0"/>
          </p:cNvCxnSpPr>
          <p:nvPr/>
        </p:nvCxnSpPr>
        <p:spPr>
          <a:xfrm flipV="1">
            <a:off x="4153135" y="3937194"/>
            <a:ext cx="1601559" cy="36517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p:cNvCxnSpPr>
            <a:stCxn id="29" idx="3"/>
            <a:endCxn id="22" idx="2"/>
          </p:cNvCxnSpPr>
          <p:nvPr/>
        </p:nvCxnSpPr>
        <p:spPr>
          <a:xfrm>
            <a:off x="4153135" y="4302364"/>
            <a:ext cx="1601559" cy="159245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227608" y="2374623"/>
            <a:ext cx="1736373" cy="707886"/>
          </a:xfrm>
          <a:prstGeom prst="rect">
            <a:avLst/>
          </a:prstGeom>
          <a:noFill/>
        </p:spPr>
        <p:txBody>
          <a:bodyPr wrap="none" rtlCol="0">
            <a:spAutoFit/>
          </a:bodyPr>
          <a:lstStyle/>
          <a:p>
            <a:r>
              <a:rPr lang="en-US" sz="2000" b="1" dirty="0" smtClean="0"/>
              <a:t>Compilation </a:t>
            </a:r>
          </a:p>
          <a:p>
            <a:r>
              <a:rPr lang="en-US" sz="2000" b="1" dirty="0" smtClean="0"/>
              <a:t>abstractions</a:t>
            </a:r>
            <a:endParaRPr lang="en-US" sz="2000" b="1" dirty="0"/>
          </a:p>
        </p:txBody>
      </p:sp>
      <p:sp>
        <p:nvSpPr>
          <p:cNvPr id="34" name="TextBox 33"/>
          <p:cNvSpPr txBox="1"/>
          <p:nvPr/>
        </p:nvSpPr>
        <p:spPr>
          <a:xfrm>
            <a:off x="1140830" y="4932396"/>
            <a:ext cx="1291379" cy="369332"/>
          </a:xfrm>
          <a:prstGeom prst="rect">
            <a:avLst/>
          </a:prstGeom>
          <a:noFill/>
        </p:spPr>
        <p:txBody>
          <a:bodyPr wrap="none" rtlCol="0">
            <a:spAutoFit/>
          </a:bodyPr>
          <a:lstStyle/>
          <a:p>
            <a:r>
              <a:rPr lang="en-US" dirty="0" smtClean="0"/>
              <a:t>Instructions</a:t>
            </a:r>
            <a:endParaRPr lang="en-US" dirty="0"/>
          </a:p>
        </p:txBody>
      </p:sp>
      <p:cxnSp>
        <p:nvCxnSpPr>
          <p:cNvPr id="35" name="Straight Arrow Connector 34"/>
          <p:cNvCxnSpPr>
            <a:stCxn id="34" idx="3"/>
          </p:cNvCxnSpPr>
          <p:nvPr/>
        </p:nvCxnSpPr>
        <p:spPr>
          <a:xfrm flipV="1">
            <a:off x="2432209" y="4767115"/>
            <a:ext cx="349199" cy="349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4" idx="3"/>
          </p:cNvCxnSpPr>
          <p:nvPr/>
        </p:nvCxnSpPr>
        <p:spPr>
          <a:xfrm flipV="1">
            <a:off x="2432209" y="4868394"/>
            <a:ext cx="349199" cy="248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3"/>
          </p:cNvCxnSpPr>
          <p:nvPr/>
        </p:nvCxnSpPr>
        <p:spPr>
          <a:xfrm flipV="1">
            <a:off x="2432209" y="4668342"/>
            <a:ext cx="288646" cy="44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16925" y="1329487"/>
            <a:ext cx="1116075" cy="369332"/>
          </a:xfrm>
          <a:prstGeom prst="rect">
            <a:avLst/>
          </a:prstGeom>
          <a:noFill/>
        </p:spPr>
        <p:txBody>
          <a:bodyPr wrap="none" rtlCol="0">
            <a:spAutoFit/>
          </a:bodyPr>
          <a:lstStyle/>
          <a:p>
            <a:r>
              <a:rPr lang="en-US" dirty="0" smtClean="0"/>
              <a:t>Call graph</a:t>
            </a:r>
            <a:endParaRPr lang="en-US" dirty="0"/>
          </a:p>
        </p:txBody>
      </p:sp>
      <p:pic>
        <p:nvPicPr>
          <p:cNvPr id="39" name="Picture 38" descr="C:\Users\jstaples\Documents\rsmt\statusReport9.14\sqlTreeZoomOut.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3777" y="1719006"/>
            <a:ext cx="2018447" cy="926134"/>
          </a:xfrm>
          <a:prstGeom prst="rect">
            <a:avLst/>
          </a:prstGeom>
          <a:noFill/>
          <a:ln>
            <a:noFill/>
          </a:ln>
        </p:spPr>
      </p:pic>
      <p:sp>
        <p:nvSpPr>
          <p:cNvPr id="40" name="TextBox 39"/>
          <p:cNvSpPr txBox="1"/>
          <p:nvPr/>
        </p:nvSpPr>
        <p:spPr>
          <a:xfrm>
            <a:off x="7345573" y="1682930"/>
            <a:ext cx="1053558" cy="369332"/>
          </a:xfrm>
          <a:prstGeom prst="rect">
            <a:avLst/>
          </a:prstGeom>
          <a:noFill/>
        </p:spPr>
        <p:txBody>
          <a:bodyPr wrap="none" rtlCol="0">
            <a:spAutoFit/>
          </a:bodyPr>
          <a:lstStyle/>
          <a:p>
            <a:r>
              <a:rPr lang="en-US" dirty="0" smtClean="0"/>
              <a:t>Call trace</a:t>
            </a:r>
            <a:endParaRPr lang="en-US" dirty="0"/>
          </a:p>
        </p:txBody>
      </p:sp>
      <p:sp>
        <p:nvSpPr>
          <p:cNvPr id="41" name="TextBox 40"/>
          <p:cNvSpPr txBox="1"/>
          <p:nvPr/>
        </p:nvSpPr>
        <p:spPr>
          <a:xfrm>
            <a:off x="6140116" y="949920"/>
            <a:ext cx="2068195" cy="707886"/>
          </a:xfrm>
          <a:prstGeom prst="rect">
            <a:avLst/>
          </a:prstGeom>
          <a:noFill/>
        </p:spPr>
        <p:txBody>
          <a:bodyPr wrap="none" rtlCol="0">
            <a:spAutoFit/>
          </a:bodyPr>
          <a:lstStyle/>
          <a:p>
            <a:r>
              <a:rPr lang="en-US" sz="2000" b="1" dirty="0" smtClean="0"/>
              <a:t>Dynamic analysis </a:t>
            </a:r>
          </a:p>
          <a:p>
            <a:r>
              <a:rPr lang="en-US" sz="2000" b="1" dirty="0" smtClean="0"/>
              <a:t>abstractions</a:t>
            </a:r>
            <a:endParaRPr lang="en-US" sz="2000" b="1" dirty="0"/>
          </a:p>
        </p:txBody>
      </p:sp>
      <p:sp>
        <p:nvSpPr>
          <p:cNvPr id="42" name="TextBox 41"/>
          <p:cNvSpPr txBox="1"/>
          <p:nvPr/>
        </p:nvSpPr>
        <p:spPr>
          <a:xfrm>
            <a:off x="6558049" y="5723538"/>
            <a:ext cx="1731500" cy="707886"/>
          </a:xfrm>
          <a:prstGeom prst="rect">
            <a:avLst/>
          </a:prstGeom>
          <a:noFill/>
        </p:spPr>
        <p:txBody>
          <a:bodyPr wrap="none" rtlCol="0">
            <a:spAutoFit/>
          </a:bodyPr>
          <a:lstStyle/>
          <a:p>
            <a:r>
              <a:rPr lang="en-US" sz="2000" b="1" dirty="0" smtClean="0"/>
              <a:t>Static analysis </a:t>
            </a:r>
          </a:p>
          <a:p>
            <a:r>
              <a:rPr lang="en-US" sz="2000" b="1" dirty="0" smtClean="0"/>
              <a:t>abstractions</a:t>
            </a:r>
            <a:endParaRPr lang="en-US" sz="2000" b="1" dirty="0"/>
          </a:p>
        </p:txBody>
      </p:sp>
      <p:cxnSp>
        <p:nvCxnSpPr>
          <p:cNvPr id="43" name="Straight Connector 42"/>
          <p:cNvCxnSpPr>
            <a:stCxn id="29" idx="3"/>
            <a:endCxn id="39" idx="1"/>
          </p:cNvCxnSpPr>
          <p:nvPr/>
        </p:nvCxnSpPr>
        <p:spPr>
          <a:xfrm flipV="1">
            <a:off x="4153135" y="2182073"/>
            <a:ext cx="670642" cy="2120291"/>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44" name="Straight Connector 43"/>
          <p:cNvCxnSpPr>
            <a:stCxn id="29" idx="3"/>
            <a:endCxn id="5" idx="2"/>
          </p:cNvCxnSpPr>
          <p:nvPr/>
        </p:nvCxnSpPr>
        <p:spPr>
          <a:xfrm flipV="1">
            <a:off x="4153135" y="3042544"/>
            <a:ext cx="2939246" cy="125982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46" name="Title 1"/>
          <p:cNvSpPr txBox="1">
            <a:spLocks/>
          </p:cNvSpPr>
          <p:nvPr/>
        </p:nvSpPr>
        <p:spPr bwMode="auto">
          <a:xfrm>
            <a:off x="268280" y="153595"/>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a:lstStyle>
          <a:p>
            <a:r>
              <a:rPr lang="en-US" dirty="0" smtClean="0"/>
              <a:t>Toolchain showcase</a:t>
            </a:r>
            <a:br>
              <a:rPr lang="en-US" dirty="0" smtClean="0"/>
            </a:br>
            <a:r>
              <a:rPr lang="en-US" sz="2400" dirty="0" smtClean="0"/>
              <a:t>Scaffold abstractions</a:t>
            </a:r>
            <a:endParaRPr lang="en-US" dirty="0"/>
          </a:p>
        </p:txBody>
      </p:sp>
    </p:spTree>
    <p:extLst>
      <p:ext uri="{BB962C8B-B14F-4D97-AF65-F5344CB8AC3E}">
        <p14:creationId xmlns:p14="http://schemas.microsoft.com/office/powerpoint/2010/main" val="1666912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69736" y="995363"/>
            <a:ext cx="2125789" cy="13127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Knowledge extraction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36</a:t>
            </a:fld>
            <a:endParaRPr lang="en-US"/>
          </a:p>
        </p:txBody>
      </p:sp>
      <p:sp>
        <p:nvSpPr>
          <p:cNvPr id="5" name="Flowchart: Magnetic Disk 4"/>
          <p:cNvSpPr/>
          <p:nvPr/>
        </p:nvSpPr>
        <p:spPr>
          <a:xfrm>
            <a:off x="33528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8" name="Flowchart: Magnetic Disk 7"/>
          <p:cNvSpPr/>
          <p:nvPr/>
        </p:nvSpPr>
        <p:spPr>
          <a:xfrm>
            <a:off x="26670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9" name="TextBox 8"/>
          <p:cNvSpPr txBox="1"/>
          <p:nvPr/>
        </p:nvSpPr>
        <p:spPr>
          <a:xfrm>
            <a:off x="2512361" y="1862338"/>
            <a:ext cx="2108269" cy="646331"/>
          </a:xfrm>
          <a:prstGeom prst="rect">
            <a:avLst/>
          </a:prstGeom>
          <a:noFill/>
        </p:spPr>
        <p:txBody>
          <a:bodyPr wrap="none" rtlCol="0">
            <a:spAutoFit/>
          </a:bodyPr>
          <a:lstStyle/>
          <a:p>
            <a:r>
              <a:rPr lang="en-US" dirty="0" smtClean="0"/>
              <a:t>Input option 2: </a:t>
            </a:r>
          </a:p>
          <a:p>
            <a:r>
              <a:rPr lang="en-US" dirty="0" smtClean="0"/>
              <a:t>compiled bytecode</a:t>
            </a:r>
            <a:endParaRPr lang="en-US" dirty="0"/>
          </a:p>
        </p:txBody>
      </p:sp>
      <p:sp>
        <p:nvSpPr>
          <p:cNvPr id="10" name="Folded Corner 9"/>
          <p:cNvSpPr/>
          <p:nvPr/>
        </p:nvSpPr>
        <p:spPr>
          <a:xfrm>
            <a:off x="6476999"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a:t>
            </a:r>
          </a:p>
          <a:p>
            <a:pPr algn="ctr"/>
            <a:r>
              <a:rPr lang="en-US" dirty="0" smtClean="0"/>
              <a:t>structure</a:t>
            </a:r>
            <a:endParaRPr lang="en-US" dirty="0"/>
          </a:p>
        </p:txBody>
      </p:sp>
      <p:sp>
        <p:nvSpPr>
          <p:cNvPr id="12" name="Folded Corner 11"/>
          <p:cNvSpPr/>
          <p:nvPr/>
        </p:nvSpPr>
        <p:spPr>
          <a:xfrm>
            <a:off x="7818146"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spec</a:t>
            </a:r>
            <a:endParaRPr lang="en-US" dirty="0"/>
          </a:p>
        </p:txBody>
      </p:sp>
      <p:sp>
        <p:nvSpPr>
          <p:cNvPr id="13" name="TextBox 12"/>
          <p:cNvSpPr txBox="1"/>
          <p:nvPr/>
        </p:nvSpPr>
        <p:spPr>
          <a:xfrm>
            <a:off x="6385359" y="1233010"/>
            <a:ext cx="2518638" cy="369332"/>
          </a:xfrm>
          <a:prstGeom prst="rect">
            <a:avLst/>
          </a:prstGeom>
          <a:noFill/>
        </p:spPr>
        <p:txBody>
          <a:bodyPr wrap="none" rtlCol="0">
            <a:spAutoFit/>
          </a:bodyPr>
          <a:lstStyle/>
          <a:p>
            <a:r>
              <a:rPr lang="en-US" dirty="0" smtClean="0"/>
              <a:t>Provided: vocabularies</a:t>
            </a:r>
            <a:endParaRPr lang="en-US" dirty="0"/>
          </a:p>
        </p:txBody>
      </p:sp>
      <p:sp>
        <p:nvSpPr>
          <p:cNvPr id="14" name="Round Diagonal Corner Rectangle 13"/>
          <p:cNvSpPr/>
          <p:nvPr/>
        </p:nvSpPr>
        <p:spPr>
          <a:xfrm>
            <a:off x="5320721" y="3182124"/>
            <a:ext cx="1219200"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 analyzer</a:t>
            </a:r>
            <a:endParaRPr lang="en-US" dirty="0"/>
          </a:p>
        </p:txBody>
      </p:sp>
      <p:cxnSp>
        <p:nvCxnSpPr>
          <p:cNvPr id="20" name="Elbow Connector 19"/>
          <p:cNvCxnSpPr>
            <a:stCxn id="8" idx="3"/>
            <a:endCxn id="14" idx="2"/>
          </p:cNvCxnSpPr>
          <p:nvPr/>
        </p:nvCxnSpPr>
        <p:spPr>
          <a:xfrm rot="16200000" flipH="1">
            <a:off x="3868792" y="2187394"/>
            <a:ext cx="559701" cy="23441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5" idx="3"/>
            <a:endCxn id="14" idx="2"/>
          </p:cNvCxnSpPr>
          <p:nvPr/>
        </p:nvCxnSpPr>
        <p:spPr>
          <a:xfrm rot="16200000" flipH="1">
            <a:off x="4211692" y="2530294"/>
            <a:ext cx="559701" cy="16583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48" idx="1"/>
            <a:endCxn id="14" idx="2"/>
          </p:cNvCxnSpPr>
          <p:nvPr/>
        </p:nvCxnSpPr>
        <p:spPr>
          <a:xfrm rot="16200000" flipH="1">
            <a:off x="4828782" y="3147385"/>
            <a:ext cx="398762" cy="58511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95525" y="1004732"/>
            <a:ext cx="3954929" cy="369332"/>
          </a:xfrm>
          <a:prstGeom prst="rect">
            <a:avLst/>
          </a:prstGeom>
          <a:noFill/>
        </p:spPr>
        <p:txBody>
          <a:bodyPr wrap="none" rtlCol="0">
            <a:spAutoFit/>
          </a:bodyPr>
          <a:lstStyle/>
          <a:p>
            <a:r>
              <a:rPr lang="en-US" dirty="0" smtClean="0"/>
              <a:t>Input option 1: complete Java project</a:t>
            </a:r>
            <a:endParaRPr lang="en-US" dirty="0"/>
          </a:p>
        </p:txBody>
      </p:sp>
      <p:sp>
        <p:nvSpPr>
          <p:cNvPr id="27" name="Flowchart: Magnetic Disk 26"/>
          <p:cNvSpPr/>
          <p:nvPr/>
        </p:nvSpPr>
        <p:spPr>
          <a:xfrm>
            <a:off x="920044" y="2477962"/>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cxnSp>
        <p:nvCxnSpPr>
          <p:cNvPr id="28" name="Elbow Connector 27"/>
          <p:cNvCxnSpPr>
            <a:stCxn id="27" idx="3"/>
            <a:endCxn id="14" idx="2"/>
          </p:cNvCxnSpPr>
          <p:nvPr/>
        </p:nvCxnSpPr>
        <p:spPr>
          <a:xfrm rot="16200000" flipH="1">
            <a:off x="3000807" y="1319410"/>
            <a:ext cx="548714" cy="40911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olded Corner 30"/>
          <p:cNvSpPr/>
          <p:nvPr/>
        </p:nvSpPr>
        <p:spPr>
          <a:xfrm>
            <a:off x="1346200" y="1657888"/>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2" name="Folded Corner 31"/>
          <p:cNvSpPr/>
          <p:nvPr/>
        </p:nvSpPr>
        <p:spPr>
          <a:xfrm>
            <a:off x="1412875" y="1712476"/>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3" name="Folded Corner 32"/>
          <p:cNvSpPr/>
          <p:nvPr/>
        </p:nvSpPr>
        <p:spPr>
          <a:xfrm>
            <a:off x="1486296" y="1767064"/>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cxnSp>
        <p:nvCxnSpPr>
          <p:cNvPr id="35" name="Straight Arrow Connector 34"/>
          <p:cNvCxnSpPr>
            <a:stCxn id="56" idx="2"/>
            <a:endCxn id="27" idx="1"/>
          </p:cNvCxnSpPr>
          <p:nvPr/>
        </p:nvCxnSpPr>
        <p:spPr>
          <a:xfrm flipH="1">
            <a:off x="1229607" y="2308086"/>
            <a:ext cx="3024" cy="169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0" idx="2"/>
            <a:endCxn id="14" idx="0"/>
          </p:cNvCxnSpPr>
          <p:nvPr/>
        </p:nvCxnSpPr>
        <p:spPr>
          <a:xfrm rot="5400000">
            <a:off x="6222324" y="2841722"/>
            <a:ext cx="1115199" cy="4800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2"/>
            <a:endCxn id="14" idx="0"/>
          </p:cNvCxnSpPr>
          <p:nvPr/>
        </p:nvCxnSpPr>
        <p:spPr>
          <a:xfrm rot="5400000">
            <a:off x="6892898" y="2171149"/>
            <a:ext cx="1115199" cy="18211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Down Arrow 42"/>
          <p:cNvSpPr/>
          <p:nvPr/>
        </p:nvSpPr>
        <p:spPr>
          <a:xfrm>
            <a:off x="5688005" y="4135570"/>
            <a:ext cx="484632" cy="4603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loud 47"/>
          <p:cNvSpPr/>
          <p:nvPr/>
        </p:nvSpPr>
        <p:spPr>
          <a:xfrm>
            <a:off x="4034847" y="2327136"/>
            <a:ext cx="1401515" cy="914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Artifact repo</a:t>
            </a:r>
            <a:endParaRPr lang="en-US" dirty="0"/>
          </a:p>
        </p:txBody>
      </p:sp>
      <p:sp>
        <p:nvSpPr>
          <p:cNvPr id="55" name="Folded Corner 54"/>
          <p:cNvSpPr/>
          <p:nvPr/>
        </p:nvSpPr>
        <p:spPr>
          <a:xfrm>
            <a:off x="262659" y="1710769"/>
            <a:ext cx="914400" cy="410992"/>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gradle</a:t>
            </a:r>
            <a:endParaRPr lang="en-US" dirty="0"/>
          </a:p>
        </p:txBody>
      </p:sp>
      <p:sp>
        <p:nvSpPr>
          <p:cNvPr id="57" name="Cloud 56"/>
          <p:cNvSpPr/>
          <p:nvPr/>
        </p:nvSpPr>
        <p:spPr>
          <a:xfrm>
            <a:off x="368998" y="1025051"/>
            <a:ext cx="1401515" cy="6539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repo</a:t>
            </a:r>
            <a:endParaRPr lang="en-US" dirty="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937" y="4659136"/>
            <a:ext cx="827262" cy="1730355"/>
          </a:xfrm>
          <a:prstGeom prst="rect">
            <a:avLst/>
          </a:prstGeom>
        </p:spPr>
      </p:pic>
      <p:sp>
        <p:nvSpPr>
          <p:cNvPr id="34" name="TextBox 33"/>
          <p:cNvSpPr txBox="1"/>
          <p:nvPr/>
        </p:nvSpPr>
        <p:spPr>
          <a:xfrm>
            <a:off x="2605467" y="3977315"/>
            <a:ext cx="1864613" cy="646331"/>
          </a:xfrm>
          <a:prstGeom prst="rect">
            <a:avLst/>
          </a:prstGeom>
          <a:noFill/>
        </p:spPr>
        <p:txBody>
          <a:bodyPr wrap="none" rtlCol="0">
            <a:spAutoFit/>
          </a:bodyPr>
          <a:lstStyle/>
          <a:p>
            <a:r>
              <a:rPr lang="en-US" b="1" dirty="0" smtClean="0"/>
              <a:t>Semantic spec </a:t>
            </a:r>
          </a:p>
          <a:p>
            <a:r>
              <a:rPr lang="en-US" b="1" dirty="0" smtClean="0"/>
              <a:t>overlay</a:t>
            </a:r>
            <a:endParaRPr lang="en-US" dirty="0"/>
          </a:p>
        </p:txBody>
      </p:sp>
      <p:sp>
        <p:nvSpPr>
          <p:cNvPr id="36" name="Round Diagonal Corner Rectangle 35"/>
          <p:cNvSpPr/>
          <p:nvPr/>
        </p:nvSpPr>
        <p:spPr>
          <a:xfrm>
            <a:off x="2788446" y="4628331"/>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task1</a:t>
            </a:r>
            <a:endParaRPr lang="en-US" dirty="0"/>
          </a:p>
        </p:txBody>
      </p:sp>
      <p:sp>
        <p:nvSpPr>
          <p:cNvPr id="38" name="Round Diagonal Corner Rectangle 37"/>
          <p:cNvSpPr/>
          <p:nvPr/>
        </p:nvSpPr>
        <p:spPr>
          <a:xfrm>
            <a:off x="2788446" y="5086630"/>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task2</a:t>
            </a:r>
            <a:endParaRPr lang="en-US" dirty="0"/>
          </a:p>
        </p:txBody>
      </p:sp>
      <p:sp>
        <p:nvSpPr>
          <p:cNvPr id="39" name="Round Diagonal Corner Rectangle 38"/>
          <p:cNvSpPr/>
          <p:nvPr/>
        </p:nvSpPr>
        <p:spPr>
          <a:xfrm>
            <a:off x="2788446" y="5544929"/>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task3</a:t>
            </a:r>
            <a:endParaRPr lang="en-US" dirty="0"/>
          </a:p>
        </p:txBody>
      </p:sp>
      <p:cxnSp>
        <p:nvCxnSpPr>
          <p:cNvPr id="7" name="Straight Arrow Connector 6"/>
          <p:cNvCxnSpPr>
            <a:stCxn id="36" idx="0"/>
          </p:cNvCxnSpPr>
          <p:nvPr/>
        </p:nvCxnSpPr>
        <p:spPr>
          <a:xfrm>
            <a:off x="4084283" y="4765491"/>
            <a:ext cx="1603722" cy="458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8" idx="0"/>
          </p:cNvCxnSpPr>
          <p:nvPr/>
        </p:nvCxnSpPr>
        <p:spPr>
          <a:xfrm>
            <a:off x="4084283" y="5223790"/>
            <a:ext cx="1603722" cy="2927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0"/>
          </p:cNvCxnSpPr>
          <p:nvPr/>
        </p:nvCxnSpPr>
        <p:spPr>
          <a:xfrm>
            <a:off x="4084283" y="5682089"/>
            <a:ext cx="1487842" cy="3467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396335" y="4870230"/>
            <a:ext cx="2762295" cy="923330"/>
          </a:xfrm>
          <a:prstGeom prst="rect">
            <a:avLst/>
          </a:prstGeom>
          <a:noFill/>
        </p:spPr>
        <p:txBody>
          <a:bodyPr wrap="none" rtlCol="0">
            <a:spAutoFit/>
          </a:bodyPr>
          <a:lstStyle/>
          <a:p>
            <a:r>
              <a:rPr lang="en-US" b="1" dirty="0" smtClean="0"/>
              <a:t>Scaffold model</a:t>
            </a:r>
          </a:p>
          <a:p>
            <a:r>
              <a:rPr lang="en-US" dirty="0" smtClean="0"/>
              <a:t>Structure + </a:t>
            </a:r>
          </a:p>
          <a:p>
            <a:r>
              <a:rPr lang="en-US" dirty="0" smtClean="0"/>
              <a:t>control/data flow analysis</a:t>
            </a:r>
            <a:endParaRPr lang="en-US" dirty="0"/>
          </a:p>
        </p:txBody>
      </p:sp>
      <p:sp>
        <p:nvSpPr>
          <p:cNvPr id="42" name="TextBox 41"/>
          <p:cNvSpPr txBox="1"/>
          <p:nvPr/>
        </p:nvSpPr>
        <p:spPr>
          <a:xfrm>
            <a:off x="315580" y="4012805"/>
            <a:ext cx="1300356" cy="646331"/>
          </a:xfrm>
          <a:prstGeom prst="rect">
            <a:avLst/>
          </a:prstGeom>
          <a:noFill/>
        </p:spPr>
        <p:txBody>
          <a:bodyPr wrap="none" rtlCol="0">
            <a:spAutoFit/>
          </a:bodyPr>
          <a:lstStyle/>
          <a:p>
            <a:r>
              <a:rPr lang="en-US" b="1" dirty="0" smtClean="0"/>
              <a:t>Resource </a:t>
            </a:r>
          </a:p>
          <a:p>
            <a:r>
              <a:rPr lang="en-US" b="1" dirty="0" smtClean="0"/>
              <a:t>overlay</a:t>
            </a:r>
            <a:endParaRPr lang="en-US" dirty="0"/>
          </a:p>
        </p:txBody>
      </p:sp>
      <p:sp>
        <p:nvSpPr>
          <p:cNvPr id="45" name="Round Diagonal Corner Rectangle 44"/>
          <p:cNvSpPr/>
          <p:nvPr/>
        </p:nvSpPr>
        <p:spPr>
          <a:xfrm>
            <a:off x="368998" y="4632507"/>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Resource1</a:t>
            </a:r>
            <a:endParaRPr lang="en-US" dirty="0"/>
          </a:p>
        </p:txBody>
      </p:sp>
      <p:sp>
        <p:nvSpPr>
          <p:cNvPr id="47" name="Round Diagonal Corner Rectangle 46"/>
          <p:cNvSpPr/>
          <p:nvPr/>
        </p:nvSpPr>
        <p:spPr>
          <a:xfrm>
            <a:off x="368996" y="5086630"/>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Resource2</a:t>
            </a:r>
            <a:endParaRPr lang="en-US" dirty="0"/>
          </a:p>
        </p:txBody>
      </p:sp>
      <p:cxnSp>
        <p:nvCxnSpPr>
          <p:cNvPr id="49" name="Straight Arrow Connector 48"/>
          <p:cNvCxnSpPr>
            <a:stCxn id="36" idx="2"/>
            <a:endCxn id="45" idx="0"/>
          </p:cNvCxnSpPr>
          <p:nvPr/>
        </p:nvCxnSpPr>
        <p:spPr>
          <a:xfrm flipH="1">
            <a:off x="1664835" y="4765491"/>
            <a:ext cx="1123611" cy="41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8" idx="2"/>
            <a:endCxn id="47" idx="0"/>
          </p:cNvCxnSpPr>
          <p:nvPr/>
        </p:nvCxnSpPr>
        <p:spPr>
          <a:xfrm flipH="1">
            <a:off x="1664833" y="5223790"/>
            <a:ext cx="11236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ound Diagonal Corner Rectangle 50"/>
          <p:cNvSpPr/>
          <p:nvPr/>
        </p:nvSpPr>
        <p:spPr>
          <a:xfrm>
            <a:off x="368997" y="5544929"/>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Resource3</a:t>
            </a:r>
            <a:endParaRPr lang="en-US" dirty="0"/>
          </a:p>
        </p:txBody>
      </p:sp>
      <p:cxnSp>
        <p:nvCxnSpPr>
          <p:cNvPr id="52" name="Straight Arrow Connector 51"/>
          <p:cNvCxnSpPr>
            <a:stCxn id="39" idx="2"/>
            <a:endCxn id="51" idx="0"/>
          </p:cNvCxnSpPr>
          <p:nvPr/>
        </p:nvCxnSpPr>
        <p:spPr>
          <a:xfrm flipH="1">
            <a:off x="1664834" y="5682089"/>
            <a:ext cx="1123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81676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69736" y="995363"/>
            <a:ext cx="2125789" cy="13127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Knowledge extraction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37</a:t>
            </a:fld>
            <a:endParaRPr lang="en-US"/>
          </a:p>
        </p:txBody>
      </p:sp>
      <p:sp>
        <p:nvSpPr>
          <p:cNvPr id="5" name="Flowchart: Magnetic Disk 4"/>
          <p:cNvSpPr/>
          <p:nvPr/>
        </p:nvSpPr>
        <p:spPr>
          <a:xfrm>
            <a:off x="33528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8" name="Flowchart: Magnetic Disk 7"/>
          <p:cNvSpPr/>
          <p:nvPr/>
        </p:nvSpPr>
        <p:spPr>
          <a:xfrm>
            <a:off x="26670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9" name="TextBox 8"/>
          <p:cNvSpPr txBox="1"/>
          <p:nvPr/>
        </p:nvSpPr>
        <p:spPr>
          <a:xfrm>
            <a:off x="2512361" y="1862338"/>
            <a:ext cx="2108269" cy="646331"/>
          </a:xfrm>
          <a:prstGeom prst="rect">
            <a:avLst/>
          </a:prstGeom>
          <a:noFill/>
        </p:spPr>
        <p:txBody>
          <a:bodyPr wrap="none" rtlCol="0">
            <a:spAutoFit/>
          </a:bodyPr>
          <a:lstStyle/>
          <a:p>
            <a:r>
              <a:rPr lang="en-US" dirty="0" smtClean="0"/>
              <a:t>Input option 2: </a:t>
            </a:r>
          </a:p>
          <a:p>
            <a:r>
              <a:rPr lang="en-US" dirty="0" smtClean="0"/>
              <a:t>compiled bytecode</a:t>
            </a:r>
            <a:endParaRPr lang="en-US" dirty="0"/>
          </a:p>
        </p:txBody>
      </p:sp>
      <p:sp>
        <p:nvSpPr>
          <p:cNvPr id="10" name="Folded Corner 9"/>
          <p:cNvSpPr/>
          <p:nvPr/>
        </p:nvSpPr>
        <p:spPr>
          <a:xfrm>
            <a:off x="6476999"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a:t>
            </a:r>
          </a:p>
          <a:p>
            <a:pPr algn="ctr"/>
            <a:r>
              <a:rPr lang="en-US" dirty="0" smtClean="0"/>
              <a:t>structure</a:t>
            </a:r>
            <a:endParaRPr lang="en-US" dirty="0"/>
          </a:p>
        </p:txBody>
      </p:sp>
      <p:sp>
        <p:nvSpPr>
          <p:cNvPr id="12" name="Folded Corner 11"/>
          <p:cNvSpPr/>
          <p:nvPr/>
        </p:nvSpPr>
        <p:spPr>
          <a:xfrm>
            <a:off x="7818146"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Semantic </a:t>
            </a:r>
            <a:r>
              <a:rPr lang="en-US" dirty="0" smtClean="0"/>
              <a:t>spec</a:t>
            </a:r>
            <a:endParaRPr lang="en-US" dirty="0"/>
          </a:p>
        </p:txBody>
      </p:sp>
      <p:sp>
        <p:nvSpPr>
          <p:cNvPr id="13" name="TextBox 12"/>
          <p:cNvSpPr txBox="1"/>
          <p:nvPr/>
        </p:nvSpPr>
        <p:spPr>
          <a:xfrm>
            <a:off x="6385359" y="1233010"/>
            <a:ext cx="2518638" cy="369332"/>
          </a:xfrm>
          <a:prstGeom prst="rect">
            <a:avLst/>
          </a:prstGeom>
          <a:noFill/>
        </p:spPr>
        <p:txBody>
          <a:bodyPr wrap="none" rtlCol="0">
            <a:spAutoFit/>
          </a:bodyPr>
          <a:lstStyle/>
          <a:p>
            <a:r>
              <a:rPr lang="en-US" dirty="0" smtClean="0"/>
              <a:t>Provided: vocabularies</a:t>
            </a:r>
            <a:endParaRPr lang="en-US" dirty="0"/>
          </a:p>
        </p:txBody>
      </p:sp>
      <p:sp>
        <p:nvSpPr>
          <p:cNvPr id="14" name="Round Diagonal Corner Rectangle 13"/>
          <p:cNvSpPr/>
          <p:nvPr/>
        </p:nvSpPr>
        <p:spPr>
          <a:xfrm>
            <a:off x="5320721" y="3182124"/>
            <a:ext cx="1219200"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 analyzer</a:t>
            </a:r>
            <a:endParaRPr lang="en-US" dirty="0"/>
          </a:p>
        </p:txBody>
      </p:sp>
      <p:cxnSp>
        <p:nvCxnSpPr>
          <p:cNvPr id="20" name="Elbow Connector 19"/>
          <p:cNvCxnSpPr>
            <a:stCxn id="8" idx="3"/>
            <a:endCxn id="14" idx="2"/>
          </p:cNvCxnSpPr>
          <p:nvPr/>
        </p:nvCxnSpPr>
        <p:spPr>
          <a:xfrm rot="16200000" flipH="1">
            <a:off x="3868792" y="2187394"/>
            <a:ext cx="559701" cy="23441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5" idx="3"/>
            <a:endCxn id="14" idx="2"/>
          </p:cNvCxnSpPr>
          <p:nvPr/>
        </p:nvCxnSpPr>
        <p:spPr>
          <a:xfrm rot="16200000" flipH="1">
            <a:off x="4211692" y="2530294"/>
            <a:ext cx="559701" cy="16583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48" idx="1"/>
            <a:endCxn id="14" idx="2"/>
          </p:cNvCxnSpPr>
          <p:nvPr/>
        </p:nvCxnSpPr>
        <p:spPr>
          <a:xfrm rot="16200000" flipH="1">
            <a:off x="4828782" y="3147385"/>
            <a:ext cx="398762" cy="58511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95525" y="1004732"/>
            <a:ext cx="3954929" cy="369332"/>
          </a:xfrm>
          <a:prstGeom prst="rect">
            <a:avLst/>
          </a:prstGeom>
          <a:noFill/>
        </p:spPr>
        <p:txBody>
          <a:bodyPr wrap="none" rtlCol="0">
            <a:spAutoFit/>
          </a:bodyPr>
          <a:lstStyle/>
          <a:p>
            <a:r>
              <a:rPr lang="en-US" dirty="0" smtClean="0"/>
              <a:t>Input option 1: complete Java project</a:t>
            </a:r>
            <a:endParaRPr lang="en-US" dirty="0"/>
          </a:p>
        </p:txBody>
      </p:sp>
      <p:sp>
        <p:nvSpPr>
          <p:cNvPr id="27" name="Flowchart: Magnetic Disk 26"/>
          <p:cNvSpPr/>
          <p:nvPr/>
        </p:nvSpPr>
        <p:spPr>
          <a:xfrm>
            <a:off x="920044" y="2477962"/>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cxnSp>
        <p:nvCxnSpPr>
          <p:cNvPr id="28" name="Elbow Connector 27"/>
          <p:cNvCxnSpPr>
            <a:stCxn id="27" idx="3"/>
            <a:endCxn id="14" idx="2"/>
          </p:cNvCxnSpPr>
          <p:nvPr/>
        </p:nvCxnSpPr>
        <p:spPr>
          <a:xfrm rot="16200000" flipH="1">
            <a:off x="3000807" y="1319410"/>
            <a:ext cx="548714" cy="40911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olded Corner 30"/>
          <p:cNvSpPr/>
          <p:nvPr/>
        </p:nvSpPr>
        <p:spPr>
          <a:xfrm>
            <a:off x="1346200" y="1657888"/>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2" name="Folded Corner 31"/>
          <p:cNvSpPr/>
          <p:nvPr/>
        </p:nvSpPr>
        <p:spPr>
          <a:xfrm>
            <a:off x="1412875" y="1712476"/>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3" name="Folded Corner 32"/>
          <p:cNvSpPr/>
          <p:nvPr/>
        </p:nvSpPr>
        <p:spPr>
          <a:xfrm>
            <a:off x="1486296" y="1767064"/>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cxnSp>
        <p:nvCxnSpPr>
          <p:cNvPr id="35" name="Straight Arrow Connector 34"/>
          <p:cNvCxnSpPr>
            <a:stCxn id="56" idx="2"/>
            <a:endCxn id="27" idx="1"/>
          </p:cNvCxnSpPr>
          <p:nvPr/>
        </p:nvCxnSpPr>
        <p:spPr>
          <a:xfrm flipH="1">
            <a:off x="1229607" y="2308086"/>
            <a:ext cx="3024" cy="169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0" idx="2"/>
            <a:endCxn id="14" idx="0"/>
          </p:cNvCxnSpPr>
          <p:nvPr/>
        </p:nvCxnSpPr>
        <p:spPr>
          <a:xfrm rot="5400000">
            <a:off x="6222324" y="2841722"/>
            <a:ext cx="1115199" cy="4800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2"/>
            <a:endCxn id="14" idx="0"/>
          </p:cNvCxnSpPr>
          <p:nvPr/>
        </p:nvCxnSpPr>
        <p:spPr>
          <a:xfrm rot="5400000">
            <a:off x="6892898" y="2171149"/>
            <a:ext cx="1115199" cy="18211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Down Arrow 42"/>
          <p:cNvSpPr/>
          <p:nvPr/>
        </p:nvSpPr>
        <p:spPr>
          <a:xfrm>
            <a:off x="5688005" y="4135570"/>
            <a:ext cx="484632" cy="4603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loud 47"/>
          <p:cNvSpPr/>
          <p:nvPr/>
        </p:nvSpPr>
        <p:spPr>
          <a:xfrm>
            <a:off x="4034847" y="2327136"/>
            <a:ext cx="1401515" cy="914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Artifact repo</a:t>
            </a:r>
            <a:endParaRPr lang="en-US" dirty="0"/>
          </a:p>
        </p:txBody>
      </p:sp>
      <p:sp>
        <p:nvSpPr>
          <p:cNvPr id="55" name="Folded Corner 54"/>
          <p:cNvSpPr/>
          <p:nvPr/>
        </p:nvSpPr>
        <p:spPr>
          <a:xfrm>
            <a:off x="262659" y="1710769"/>
            <a:ext cx="914400" cy="410992"/>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gradle</a:t>
            </a:r>
            <a:endParaRPr lang="en-US" dirty="0"/>
          </a:p>
        </p:txBody>
      </p:sp>
      <p:sp>
        <p:nvSpPr>
          <p:cNvPr id="57" name="Cloud 56"/>
          <p:cNvSpPr/>
          <p:nvPr/>
        </p:nvSpPr>
        <p:spPr>
          <a:xfrm>
            <a:off x="368998" y="1025051"/>
            <a:ext cx="1401515" cy="6539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repo</a:t>
            </a:r>
            <a:endParaRPr lang="en-US" dirty="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937" y="4659136"/>
            <a:ext cx="827262" cy="1730355"/>
          </a:xfrm>
          <a:prstGeom prst="rect">
            <a:avLst/>
          </a:prstGeom>
        </p:spPr>
      </p:pic>
      <p:sp>
        <p:nvSpPr>
          <p:cNvPr id="3" name="TextBox 2"/>
          <p:cNvSpPr txBox="1"/>
          <p:nvPr/>
        </p:nvSpPr>
        <p:spPr>
          <a:xfrm>
            <a:off x="6396335" y="4870230"/>
            <a:ext cx="2762295" cy="923330"/>
          </a:xfrm>
          <a:prstGeom prst="rect">
            <a:avLst/>
          </a:prstGeom>
          <a:noFill/>
        </p:spPr>
        <p:txBody>
          <a:bodyPr wrap="none" rtlCol="0">
            <a:spAutoFit/>
          </a:bodyPr>
          <a:lstStyle/>
          <a:p>
            <a:r>
              <a:rPr lang="en-US" b="1" dirty="0" smtClean="0"/>
              <a:t>Scaffold model</a:t>
            </a:r>
          </a:p>
          <a:p>
            <a:r>
              <a:rPr lang="en-US" dirty="0" smtClean="0"/>
              <a:t>Structure + </a:t>
            </a:r>
          </a:p>
          <a:p>
            <a:r>
              <a:rPr lang="en-US" dirty="0" smtClean="0"/>
              <a:t>control/data flow analysis</a:t>
            </a:r>
            <a:endParaRPr lang="en-US" dirty="0"/>
          </a:p>
        </p:txBody>
      </p:sp>
      <p:cxnSp>
        <p:nvCxnSpPr>
          <p:cNvPr id="72" name="Straight Arrow Connector 71"/>
          <p:cNvCxnSpPr>
            <a:endCxn id="78" idx="0"/>
          </p:cNvCxnSpPr>
          <p:nvPr/>
        </p:nvCxnSpPr>
        <p:spPr>
          <a:xfrm flipH="1" flipV="1">
            <a:off x="4411557" y="4756972"/>
            <a:ext cx="1376400" cy="24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ound Diagonal Corner Rectangle 77"/>
          <p:cNvSpPr/>
          <p:nvPr/>
        </p:nvSpPr>
        <p:spPr>
          <a:xfrm>
            <a:off x="3115720" y="4619812"/>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loadImage</a:t>
            </a:r>
            <a:endParaRPr lang="en-US" dirty="0"/>
          </a:p>
        </p:txBody>
      </p:sp>
      <p:sp>
        <p:nvSpPr>
          <p:cNvPr id="34" name="TextBox 33"/>
          <p:cNvSpPr txBox="1"/>
          <p:nvPr/>
        </p:nvSpPr>
        <p:spPr>
          <a:xfrm>
            <a:off x="2605467" y="3977315"/>
            <a:ext cx="1864613" cy="646331"/>
          </a:xfrm>
          <a:prstGeom prst="rect">
            <a:avLst/>
          </a:prstGeom>
          <a:noFill/>
        </p:spPr>
        <p:txBody>
          <a:bodyPr wrap="none" rtlCol="0">
            <a:spAutoFit/>
          </a:bodyPr>
          <a:lstStyle/>
          <a:p>
            <a:r>
              <a:rPr lang="en-US" b="1" dirty="0" smtClean="0"/>
              <a:t>Semantic spec </a:t>
            </a:r>
          </a:p>
          <a:p>
            <a:r>
              <a:rPr lang="en-US" b="1" dirty="0" smtClean="0"/>
              <a:t>overlay</a:t>
            </a:r>
            <a:endParaRPr lang="en-US" dirty="0"/>
          </a:p>
        </p:txBody>
      </p:sp>
      <p:sp>
        <p:nvSpPr>
          <p:cNvPr id="36" name="TextBox 35"/>
          <p:cNvSpPr txBox="1"/>
          <p:nvPr/>
        </p:nvSpPr>
        <p:spPr>
          <a:xfrm>
            <a:off x="315580" y="4012805"/>
            <a:ext cx="1300356" cy="646331"/>
          </a:xfrm>
          <a:prstGeom prst="rect">
            <a:avLst/>
          </a:prstGeom>
          <a:noFill/>
        </p:spPr>
        <p:txBody>
          <a:bodyPr wrap="none" rtlCol="0">
            <a:spAutoFit/>
          </a:bodyPr>
          <a:lstStyle/>
          <a:p>
            <a:r>
              <a:rPr lang="en-US" b="1" dirty="0" smtClean="0"/>
              <a:t>Resource </a:t>
            </a:r>
          </a:p>
          <a:p>
            <a:r>
              <a:rPr lang="en-US" b="1" dirty="0" smtClean="0"/>
              <a:t>overlay</a:t>
            </a:r>
            <a:endParaRPr lang="en-US" dirty="0"/>
          </a:p>
        </p:txBody>
      </p:sp>
      <p:cxnSp>
        <p:nvCxnSpPr>
          <p:cNvPr id="38" name="Straight Arrow Connector 37"/>
          <p:cNvCxnSpPr>
            <a:stCxn id="78" idx="2"/>
            <a:endCxn id="39" idx="0"/>
          </p:cNvCxnSpPr>
          <p:nvPr/>
        </p:nvCxnSpPr>
        <p:spPr>
          <a:xfrm flipH="1">
            <a:off x="1770513" y="4756972"/>
            <a:ext cx="1345207" cy="3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ound Diagonal Corner Rectangle 38"/>
          <p:cNvSpPr/>
          <p:nvPr/>
        </p:nvSpPr>
        <p:spPr>
          <a:xfrm>
            <a:off x="474676" y="4623646"/>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 </a:t>
            </a:r>
            <a:r>
              <a:rPr lang="en-US" dirty="0"/>
              <a:t>r</a:t>
            </a:r>
            <a:r>
              <a:rPr lang="en-US" dirty="0" smtClean="0"/>
              <a:t>ead</a:t>
            </a:r>
            <a:endParaRPr lang="en-US" dirty="0"/>
          </a:p>
        </p:txBody>
      </p:sp>
    </p:spTree>
    <p:extLst>
      <p:ext uri="{BB962C8B-B14F-4D97-AF65-F5344CB8AC3E}">
        <p14:creationId xmlns:p14="http://schemas.microsoft.com/office/powerpoint/2010/main" val="6007968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69736" y="995363"/>
            <a:ext cx="2125789" cy="13127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Knowledge extraction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38</a:t>
            </a:fld>
            <a:endParaRPr lang="en-US"/>
          </a:p>
        </p:txBody>
      </p:sp>
      <p:sp>
        <p:nvSpPr>
          <p:cNvPr id="5" name="Flowchart: Magnetic Disk 4"/>
          <p:cNvSpPr/>
          <p:nvPr/>
        </p:nvSpPr>
        <p:spPr>
          <a:xfrm>
            <a:off x="33528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8" name="Flowchart: Magnetic Disk 7"/>
          <p:cNvSpPr/>
          <p:nvPr/>
        </p:nvSpPr>
        <p:spPr>
          <a:xfrm>
            <a:off x="26670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9" name="TextBox 8"/>
          <p:cNvSpPr txBox="1"/>
          <p:nvPr/>
        </p:nvSpPr>
        <p:spPr>
          <a:xfrm>
            <a:off x="2512361" y="1862338"/>
            <a:ext cx="2108269" cy="646331"/>
          </a:xfrm>
          <a:prstGeom prst="rect">
            <a:avLst/>
          </a:prstGeom>
          <a:noFill/>
        </p:spPr>
        <p:txBody>
          <a:bodyPr wrap="none" rtlCol="0">
            <a:spAutoFit/>
          </a:bodyPr>
          <a:lstStyle/>
          <a:p>
            <a:r>
              <a:rPr lang="en-US" dirty="0" smtClean="0"/>
              <a:t>Input option 2: </a:t>
            </a:r>
          </a:p>
          <a:p>
            <a:r>
              <a:rPr lang="en-US" dirty="0" smtClean="0"/>
              <a:t>compiled bytecode</a:t>
            </a:r>
            <a:endParaRPr lang="en-US" dirty="0"/>
          </a:p>
        </p:txBody>
      </p:sp>
      <p:sp>
        <p:nvSpPr>
          <p:cNvPr id="10" name="Folded Corner 9"/>
          <p:cNvSpPr/>
          <p:nvPr/>
        </p:nvSpPr>
        <p:spPr>
          <a:xfrm>
            <a:off x="6476999"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a:t>
            </a:r>
          </a:p>
          <a:p>
            <a:pPr algn="ctr"/>
            <a:r>
              <a:rPr lang="en-US" dirty="0" smtClean="0"/>
              <a:t>structure</a:t>
            </a:r>
            <a:endParaRPr lang="en-US" dirty="0"/>
          </a:p>
        </p:txBody>
      </p:sp>
      <p:sp>
        <p:nvSpPr>
          <p:cNvPr id="12" name="Folded Corner 11"/>
          <p:cNvSpPr/>
          <p:nvPr/>
        </p:nvSpPr>
        <p:spPr>
          <a:xfrm>
            <a:off x="7818146"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Semantic </a:t>
            </a:r>
            <a:r>
              <a:rPr lang="en-US" dirty="0" smtClean="0"/>
              <a:t>spec</a:t>
            </a:r>
            <a:endParaRPr lang="en-US" dirty="0"/>
          </a:p>
        </p:txBody>
      </p:sp>
      <p:sp>
        <p:nvSpPr>
          <p:cNvPr id="13" name="TextBox 12"/>
          <p:cNvSpPr txBox="1"/>
          <p:nvPr/>
        </p:nvSpPr>
        <p:spPr>
          <a:xfrm>
            <a:off x="6385359" y="1233010"/>
            <a:ext cx="2518638" cy="369332"/>
          </a:xfrm>
          <a:prstGeom prst="rect">
            <a:avLst/>
          </a:prstGeom>
          <a:noFill/>
        </p:spPr>
        <p:txBody>
          <a:bodyPr wrap="none" rtlCol="0">
            <a:spAutoFit/>
          </a:bodyPr>
          <a:lstStyle/>
          <a:p>
            <a:r>
              <a:rPr lang="en-US" dirty="0" smtClean="0"/>
              <a:t>Provided: vocabularies</a:t>
            </a:r>
            <a:endParaRPr lang="en-US" dirty="0"/>
          </a:p>
        </p:txBody>
      </p:sp>
      <p:sp>
        <p:nvSpPr>
          <p:cNvPr id="14" name="Round Diagonal Corner Rectangle 13"/>
          <p:cNvSpPr/>
          <p:nvPr/>
        </p:nvSpPr>
        <p:spPr>
          <a:xfrm>
            <a:off x="5320721" y="3182124"/>
            <a:ext cx="1219200"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 analyzer</a:t>
            </a:r>
            <a:endParaRPr lang="en-US" dirty="0"/>
          </a:p>
        </p:txBody>
      </p:sp>
      <p:cxnSp>
        <p:nvCxnSpPr>
          <p:cNvPr id="20" name="Elbow Connector 19"/>
          <p:cNvCxnSpPr>
            <a:stCxn id="8" idx="3"/>
            <a:endCxn id="14" idx="2"/>
          </p:cNvCxnSpPr>
          <p:nvPr/>
        </p:nvCxnSpPr>
        <p:spPr>
          <a:xfrm rot="16200000" flipH="1">
            <a:off x="3868792" y="2187394"/>
            <a:ext cx="559701" cy="23441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5" idx="3"/>
            <a:endCxn id="14" idx="2"/>
          </p:cNvCxnSpPr>
          <p:nvPr/>
        </p:nvCxnSpPr>
        <p:spPr>
          <a:xfrm rot="16200000" flipH="1">
            <a:off x="4211692" y="2530294"/>
            <a:ext cx="559701" cy="16583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48" idx="1"/>
            <a:endCxn id="14" idx="2"/>
          </p:cNvCxnSpPr>
          <p:nvPr/>
        </p:nvCxnSpPr>
        <p:spPr>
          <a:xfrm rot="16200000" flipH="1">
            <a:off x="4828782" y="3147385"/>
            <a:ext cx="398762" cy="58511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95525" y="1004732"/>
            <a:ext cx="3954929" cy="369332"/>
          </a:xfrm>
          <a:prstGeom prst="rect">
            <a:avLst/>
          </a:prstGeom>
          <a:noFill/>
        </p:spPr>
        <p:txBody>
          <a:bodyPr wrap="none" rtlCol="0">
            <a:spAutoFit/>
          </a:bodyPr>
          <a:lstStyle/>
          <a:p>
            <a:r>
              <a:rPr lang="en-US" dirty="0" smtClean="0"/>
              <a:t>Input option 1: complete Java project</a:t>
            </a:r>
            <a:endParaRPr lang="en-US" dirty="0"/>
          </a:p>
        </p:txBody>
      </p:sp>
      <p:sp>
        <p:nvSpPr>
          <p:cNvPr id="27" name="Flowchart: Magnetic Disk 26"/>
          <p:cNvSpPr/>
          <p:nvPr/>
        </p:nvSpPr>
        <p:spPr>
          <a:xfrm>
            <a:off x="920044" y="2477962"/>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cxnSp>
        <p:nvCxnSpPr>
          <p:cNvPr id="28" name="Elbow Connector 27"/>
          <p:cNvCxnSpPr>
            <a:stCxn id="27" idx="3"/>
            <a:endCxn id="14" idx="2"/>
          </p:cNvCxnSpPr>
          <p:nvPr/>
        </p:nvCxnSpPr>
        <p:spPr>
          <a:xfrm rot="16200000" flipH="1">
            <a:off x="3000807" y="1319410"/>
            <a:ext cx="548714" cy="40911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olded Corner 30"/>
          <p:cNvSpPr/>
          <p:nvPr/>
        </p:nvSpPr>
        <p:spPr>
          <a:xfrm>
            <a:off x="1346200" y="1657888"/>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2" name="Folded Corner 31"/>
          <p:cNvSpPr/>
          <p:nvPr/>
        </p:nvSpPr>
        <p:spPr>
          <a:xfrm>
            <a:off x="1412875" y="1712476"/>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3" name="Folded Corner 32"/>
          <p:cNvSpPr/>
          <p:nvPr/>
        </p:nvSpPr>
        <p:spPr>
          <a:xfrm>
            <a:off x="1486296" y="1767064"/>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cxnSp>
        <p:nvCxnSpPr>
          <p:cNvPr id="35" name="Straight Arrow Connector 34"/>
          <p:cNvCxnSpPr>
            <a:stCxn id="56" idx="2"/>
            <a:endCxn id="27" idx="1"/>
          </p:cNvCxnSpPr>
          <p:nvPr/>
        </p:nvCxnSpPr>
        <p:spPr>
          <a:xfrm flipH="1">
            <a:off x="1229607" y="2308086"/>
            <a:ext cx="3024" cy="169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0" idx="2"/>
            <a:endCxn id="14" idx="0"/>
          </p:cNvCxnSpPr>
          <p:nvPr/>
        </p:nvCxnSpPr>
        <p:spPr>
          <a:xfrm rot="5400000">
            <a:off x="6222324" y="2841722"/>
            <a:ext cx="1115199" cy="4800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2"/>
            <a:endCxn id="14" idx="0"/>
          </p:cNvCxnSpPr>
          <p:nvPr/>
        </p:nvCxnSpPr>
        <p:spPr>
          <a:xfrm rot="5400000">
            <a:off x="6892898" y="2171149"/>
            <a:ext cx="1115199" cy="18211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Down Arrow 42"/>
          <p:cNvSpPr/>
          <p:nvPr/>
        </p:nvSpPr>
        <p:spPr>
          <a:xfrm>
            <a:off x="5688005" y="4135570"/>
            <a:ext cx="484632" cy="4603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loud 47"/>
          <p:cNvSpPr/>
          <p:nvPr/>
        </p:nvSpPr>
        <p:spPr>
          <a:xfrm>
            <a:off x="4034847" y="2327136"/>
            <a:ext cx="1401515" cy="914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Artifact repo</a:t>
            </a:r>
            <a:endParaRPr lang="en-US" dirty="0"/>
          </a:p>
        </p:txBody>
      </p:sp>
      <p:sp>
        <p:nvSpPr>
          <p:cNvPr id="55" name="Folded Corner 54"/>
          <p:cNvSpPr/>
          <p:nvPr/>
        </p:nvSpPr>
        <p:spPr>
          <a:xfrm>
            <a:off x="262659" y="1710769"/>
            <a:ext cx="914400" cy="410992"/>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gradle</a:t>
            </a:r>
            <a:endParaRPr lang="en-US" dirty="0"/>
          </a:p>
        </p:txBody>
      </p:sp>
      <p:sp>
        <p:nvSpPr>
          <p:cNvPr id="57" name="Cloud 56"/>
          <p:cNvSpPr/>
          <p:nvPr/>
        </p:nvSpPr>
        <p:spPr>
          <a:xfrm>
            <a:off x="368998" y="1025051"/>
            <a:ext cx="1401515" cy="6539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repo</a:t>
            </a:r>
            <a:endParaRPr lang="en-US" dirty="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937" y="4659136"/>
            <a:ext cx="827262" cy="1730355"/>
          </a:xfrm>
          <a:prstGeom prst="rect">
            <a:avLst/>
          </a:prstGeom>
        </p:spPr>
      </p:pic>
      <p:sp>
        <p:nvSpPr>
          <p:cNvPr id="3" name="TextBox 2"/>
          <p:cNvSpPr txBox="1"/>
          <p:nvPr/>
        </p:nvSpPr>
        <p:spPr>
          <a:xfrm>
            <a:off x="6396335" y="4870230"/>
            <a:ext cx="2762295" cy="923330"/>
          </a:xfrm>
          <a:prstGeom prst="rect">
            <a:avLst/>
          </a:prstGeom>
          <a:noFill/>
        </p:spPr>
        <p:txBody>
          <a:bodyPr wrap="none" rtlCol="0">
            <a:spAutoFit/>
          </a:bodyPr>
          <a:lstStyle/>
          <a:p>
            <a:r>
              <a:rPr lang="en-US" b="1" dirty="0" smtClean="0"/>
              <a:t>Scaffold model</a:t>
            </a:r>
          </a:p>
          <a:p>
            <a:r>
              <a:rPr lang="en-US" dirty="0" smtClean="0"/>
              <a:t>Structure + </a:t>
            </a:r>
          </a:p>
          <a:p>
            <a:r>
              <a:rPr lang="en-US" dirty="0" smtClean="0"/>
              <a:t>control/data flow analysis</a:t>
            </a:r>
            <a:endParaRPr lang="en-US" dirty="0"/>
          </a:p>
        </p:txBody>
      </p:sp>
      <p:cxnSp>
        <p:nvCxnSpPr>
          <p:cNvPr id="72" name="Straight Arrow Connector 71"/>
          <p:cNvCxnSpPr>
            <a:endCxn id="78" idx="0"/>
          </p:cNvCxnSpPr>
          <p:nvPr/>
        </p:nvCxnSpPr>
        <p:spPr>
          <a:xfrm flipH="1" flipV="1">
            <a:off x="4411557" y="4756972"/>
            <a:ext cx="1376400" cy="24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ound Diagonal Corner Rectangle 77"/>
          <p:cNvSpPr/>
          <p:nvPr/>
        </p:nvSpPr>
        <p:spPr>
          <a:xfrm>
            <a:off x="3115720" y="4619812"/>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loadImage</a:t>
            </a:r>
            <a:endParaRPr lang="en-US" dirty="0"/>
          </a:p>
        </p:txBody>
      </p:sp>
      <p:sp>
        <p:nvSpPr>
          <p:cNvPr id="34" name="TextBox 33"/>
          <p:cNvSpPr txBox="1"/>
          <p:nvPr/>
        </p:nvSpPr>
        <p:spPr>
          <a:xfrm>
            <a:off x="2605467" y="3977315"/>
            <a:ext cx="1864613" cy="646331"/>
          </a:xfrm>
          <a:prstGeom prst="rect">
            <a:avLst/>
          </a:prstGeom>
          <a:noFill/>
        </p:spPr>
        <p:txBody>
          <a:bodyPr wrap="none" rtlCol="0">
            <a:spAutoFit/>
          </a:bodyPr>
          <a:lstStyle/>
          <a:p>
            <a:r>
              <a:rPr lang="en-US" b="1" dirty="0" smtClean="0"/>
              <a:t>Semantic spec </a:t>
            </a:r>
          </a:p>
          <a:p>
            <a:r>
              <a:rPr lang="en-US" b="1" dirty="0" smtClean="0"/>
              <a:t>overlay</a:t>
            </a:r>
            <a:endParaRPr lang="en-US" dirty="0"/>
          </a:p>
        </p:txBody>
      </p:sp>
      <p:sp>
        <p:nvSpPr>
          <p:cNvPr id="36" name="TextBox 35"/>
          <p:cNvSpPr txBox="1"/>
          <p:nvPr/>
        </p:nvSpPr>
        <p:spPr>
          <a:xfrm>
            <a:off x="315580" y="4012805"/>
            <a:ext cx="1300356" cy="646331"/>
          </a:xfrm>
          <a:prstGeom prst="rect">
            <a:avLst/>
          </a:prstGeom>
          <a:noFill/>
        </p:spPr>
        <p:txBody>
          <a:bodyPr wrap="none" rtlCol="0">
            <a:spAutoFit/>
          </a:bodyPr>
          <a:lstStyle/>
          <a:p>
            <a:r>
              <a:rPr lang="en-US" b="1" dirty="0" smtClean="0"/>
              <a:t>Resource </a:t>
            </a:r>
          </a:p>
          <a:p>
            <a:r>
              <a:rPr lang="en-US" b="1" dirty="0" smtClean="0"/>
              <a:t>overlay</a:t>
            </a:r>
            <a:endParaRPr lang="en-US" dirty="0"/>
          </a:p>
        </p:txBody>
      </p:sp>
      <p:cxnSp>
        <p:nvCxnSpPr>
          <p:cNvPr id="38" name="Straight Arrow Connector 37"/>
          <p:cNvCxnSpPr>
            <a:stCxn id="78" idx="2"/>
            <a:endCxn id="39" idx="0"/>
          </p:cNvCxnSpPr>
          <p:nvPr/>
        </p:nvCxnSpPr>
        <p:spPr>
          <a:xfrm flipH="1">
            <a:off x="1770513" y="4756972"/>
            <a:ext cx="1345207" cy="3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ound Diagonal Corner Rectangle 38"/>
          <p:cNvSpPr/>
          <p:nvPr/>
        </p:nvSpPr>
        <p:spPr>
          <a:xfrm>
            <a:off x="474676" y="4623646"/>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 </a:t>
            </a:r>
            <a:r>
              <a:rPr lang="en-US" dirty="0"/>
              <a:t>r</a:t>
            </a:r>
            <a:r>
              <a:rPr lang="en-US" dirty="0" smtClean="0"/>
              <a:t>ead</a:t>
            </a:r>
            <a:endParaRPr lang="en-US" dirty="0"/>
          </a:p>
        </p:txBody>
      </p:sp>
      <p:sp>
        <p:nvSpPr>
          <p:cNvPr id="41" name="Round Diagonal Corner Rectangle 40"/>
          <p:cNvSpPr/>
          <p:nvPr/>
        </p:nvSpPr>
        <p:spPr>
          <a:xfrm>
            <a:off x="1660238" y="5133343"/>
            <a:ext cx="2910963"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lossyTransformation</a:t>
            </a:r>
            <a:r>
              <a:rPr lang="en-US" dirty="0" smtClean="0"/>
              <a:t>(Resize)</a:t>
            </a:r>
            <a:endParaRPr lang="en-US" dirty="0"/>
          </a:p>
        </p:txBody>
      </p:sp>
      <p:cxnSp>
        <p:nvCxnSpPr>
          <p:cNvPr id="44" name="Straight Arrow Connector 43"/>
          <p:cNvCxnSpPr>
            <a:stCxn id="45" idx="1"/>
            <a:endCxn id="41" idx="0"/>
          </p:cNvCxnSpPr>
          <p:nvPr/>
        </p:nvCxnSpPr>
        <p:spPr>
          <a:xfrm flipH="1" flipV="1">
            <a:off x="4571201" y="5270503"/>
            <a:ext cx="638974" cy="424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5210175" y="5123501"/>
            <a:ext cx="895350" cy="1143949"/>
          </a:xfrm>
          <a:prstGeom prst="rect">
            <a:avLst/>
          </a:prstGeom>
          <a:solidFill>
            <a:schemeClr val="bg2">
              <a:lumMod val="75000"/>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478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69736" y="995363"/>
            <a:ext cx="2125789" cy="13127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Knowledge extraction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39</a:t>
            </a:fld>
            <a:endParaRPr lang="en-US"/>
          </a:p>
        </p:txBody>
      </p:sp>
      <p:sp>
        <p:nvSpPr>
          <p:cNvPr id="5" name="Flowchart: Magnetic Disk 4"/>
          <p:cNvSpPr/>
          <p:nvPr/>
        </p:nvSpPr>
        <p:spPr>
          <a:xfrm>
            <a:off x="33528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8" name="Flowchart: Magnetic Disk 7"/>
          <p:cNvSpPr/>
          <p:nvPr/>
        </p:nvSpPr>
        <p:spPr>
          <a:xfrm>
            <a:off x="26670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9" name="TextBox 8"/>
          <p:cNvSpPr txBox="1"/>
          <p:nvPr/>
        </p:nvSpPr>
        <p:spPr>
          <a:xfrm>
            <a:off x="2512361" y="1862338"/>
            <a:ext cx="2108269" cy="646331"/>
          </a:xfrm>
          <a:prstGeom prst="rect">
            <a:avLst/>
          </a:prstGeom>
          <a:noFill/>
        </p:spPr>
        <p:txBody>
          <a:bodyPr wrap="none" rtlCol="0">
            <a:spAutoFit/>
          </a:bodyPr>
          <a:lstStyle/>
          <a:p>
            <a:r>
              <a:rPr lang="en-US" dirty="0" smtClean="0"/>
              <a:t>Input option 2: </a:t>
            </a:r>
          </a:p>
          <a:p>
            <a:r>
              <a:rPr lang="en-US" dirty="0" smtClean="0"/>
              <a:t>compiled bytecode</a:t>
            </a:r>
            <a:endParaRPr lang="en-US" dirty="0"/>
          </a:p>
        </p:txBody>
      </p:sp>
      <p:sp>
        <p:nvSpPr>
          <p:cNvPr id="10" name="Folded Corner 9"/>
          <p:cNvSpPr/>
          <p:nvPr/>
        </p:nvSpPr>
        <p:spPr>
          <a:xfrm>
            <a:off x="6476999"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a:t>
            </a:r>
          </a:p>
          <a:p>
            <a:pPr algn="ctr"/>
            <a:r>
              <a:rPr lang="en-US" dirty="0" smtClean="0"/>
              <a:t>structure</a:t>
            </a:r>
            <a:endParaRPr lang="en-US" dirty="0"/>
          </a:p>
        </p:txBody>
      </p:sp>
      <p:sp>
        <p:nvSpPr>
          <p:cNvPr id="12" name="Folded Corner 11"/>
          <p:cNvSpPr/>
          <p:nvPr/>
        </p:nvSpPr>
        <p:spPr>
          <a:xfrm>
            <a:off x="7818146"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Semantic </a:t>
            </a:r>
            <a:r>
              <a:rPr lang="en-US" dirty="0" smtClean="0"/>
              <a:t>spec</a:t>
            </a:r>
            <a:endParaRPr lang="en-US" dirty="0"/>
          </a:p>
        </p:txBody>
      </p:sp>
      <p:sp>
        <p:nvSpPr>
          <p:cNvPr id="13" name="TextBox 12"/>
          <p:cNvSpPr txBox="1"/>
          <p:nvPr/>
        </p:nvSpPr>
        <p:spPr>
          <a:xfrm>
            <a:off x="6385359" y="1233010"/>
            <a:ext cx="2518638" cy="369332"/>
          </a:xfrm>
          <a:prstGeom prst="rect">
            <a:avLst/>
          </a:prstGeom>
          <a:noFill/>
        </p:spPr>
        <p:txBody>
          <a:bodyPr wrap="none" rtlCol="0">
            <a:spAutoFit/>
          </a:bodyPr>
          <a:lstStyle/>
          <a:p>
            <a:r>
              <a:rPr lang="en-US" dirty="0" smtClean="0"/>
              <a:t>Provided: vocabularies</a:t>
            </a:r>
            <a:endParaRPr lang="en-US" dirty="0"/>
          </a:p>
        </p:txBody>
      </p:sp>
      <p:sp>
        <p:nvSpPr>
          <p:cNvPr id="14" name="Round Diagonal Corner Rectangle 13"/>
          <p:cNvSpPr/>
          <p:nvPr/>
        </p:nvSpPr>
        <p:spPr>
          <a:xfrm>
            <a:off x="5320721" y="3182124"/>
            <a:ext cx="1219200"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 analyzer</a:t>
            </a:r>
            <a:endParaRPr lang="en-US" dirty="0"/>
          </a:p>
        </p:txBody>
      </p:sp>
      <p:cxnSp>
        <p:nvCxnSpPr>
          <p:cNvPr id="20" name="Elbow Connector 19"/>
          <p:cNvCxnSpPr>
            <a:stCxn id="8" idx="3"/>
            <a:endCxn id="14" idx="2"/>
          </p:cNvCxnSpPr>
          <p:nvPr/>
        </p:nvCxnSpPr>
        <p:spPr>
          <a:xfrm rot="16200000" flipH="1">
            <a:off x="3868792" y="2187394"/>
            <a:ext cx="559701" cy="23441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5" idx="3"/>
            <a:endCxn id="14" idx="2"/>
          </p:cNvCxnSpPr>
          <p:nvPr/>
        </p:nvCxnSpPr>
        <p:spPr>
          <a:xfrm rot="16200000" flipH="1">
            <a:off x="4211692" y="2530294"/>
            <a:ext cx="559701" cy="16583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48" idx="1"/>
            <a:endCxn id="14" idx="2"/>
          </p:cNvCxnSpPr>
          <p:nvPr/>
        </p:nvCxnSpPr>
        <p:spPr>
          <a:xfrm rot="16200000" flipH="1">
            <a:off x="4828782" y="3147385"/>
            <a:ext cx="398762" cy="58511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95525" y="1004732"/>
            <a:ext cx="3954929" cy="369332"/>
          </a:xfrm>
          <a:prstGeom prst="rect">
            <a:avLst/>
          </a:prstGeom>
          <a:noFill/>
        </p:spPr>
        <p:txBody>
          <a:bodyPr wrap="none" rtlCol="0">
            <a:spAutoFit/>
          </a:bodyPr>
          <a:lstStyle/>
          <a:p>
            <a:r>
              <a:rPr lang="en-US" dirty="0" smtClean="0"/>
              <a:t>Input option 1: complete Java project</a:t>
            </a:r>
            <a:endParaRPr lang="en-US" dirty="0"/>
          </a:p>
        </p:txBody>
      </p:sp>
      <p:sp>
        <p:nvSpPr>
          <p:cNvPr id="27" name="Flowchart: Magnetic Disk 26"/>
          <p:cNvSpPr/>
          <p:nvPr/>
        </p:nvSpPr>
        <p:spPr>
          <a:xfrm>
            <a:off x="920044" y="2477962"/>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cxnSp>
        <p:nvCxnSpPr>
          <p:cNvPr id="28" name="Elbow Connector 27"/>
          <p:cNvCxnSpPr>
            <a:stCxn id="27" idx="3"/>
            <a:endCxn id="14" idx="2"/>
          </p:cNvCxnSpPr>
          <p:nvPr/>
        </p:nvCxnSpPr>
        <p:spPr>
          <a:xfrm rot="16200000" flipH="1">
            <a:off x="3000807" y="1319410"/>
            <a:ext cx="548714" cy="40911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olded Corner 30"/>
          <p:cNvSpPr/>
          <p:nvPr/>
        </p:nvSpPr>
        <p:spPr>
          <a:xfrm>
            <a:off x="1346200" y="1657888"/>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2" name="Folded Corner 31"/>
          <p:cNvSpPr/>
          <p:nvPr/>
        </p:nvSpPr>
        <p:spPr>
          <a:xfrm>
            <a:off x="1412875" y="1712476"/>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3" name="Folded Corner 32"/>
          <p:cNvSpPr/>
          <p:nvPr/>
        </p:nvSpPr>
        <p:spPr>
          <a:xfrm>
            <a:off x="1486296" y="1767064"/>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cxnSp>
        <p:nvCxnSpPr>
          <p:cNvPr id="35" name="Straight Arrow Connector 34"/>
          <p:cNvCxnSpPr>
            <a:stCxn id="56" idx="2"/>
            <a:endCxn id="27" idx="1"/>
          </p:cNvCxnSpPr>
          <p:nvPr/>
        </p:nvCxnSpPr>
        <p:spPr>
          <a:xfrm flipH="1">
            <a:off x="1229607" y="2308086"/>
            <a:ext cx="3024" cy="169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0" idx="2"/>
            <a:endCxn id="14" idx="0"/>
          </p:cNvCxnSpPr>
          <p:nvPr/>
        </p:nvCxnSpPr>
        <p:spPr>
          <a:xfrm rot="5400000">
            <a:off x="6222324" y="2841722"/>
            <a:ext cx="1115199" cy="4800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2"/>
            <a:endCxn id="14" idx="0"/>
          </p:cNvCxnSpPr>
          <p:nvPr/>
        </p:nvCxnSpPr>
        <p:spPr>
          <a:xfrm rot="5400000">
            <a:off x="6892898" y="2171149"/>
            <a:ext cx="1115199" cy="18211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Down Arrow 42"/>
          <p:cNvSpPr/>
          <p:nvPr/>
        </p:nvSpPr>
        <p:spPr>
          <a:xfrm>
            <a:off x="5688005" y="4135570"/>
            <a:ext cx="484632" cy="4603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loud 47"/>
          <p:cNvSpPr/>
          <p:nvPr/>
        </p:nvSpPr>
        <p:spPr>
          <a:xfrm>
            <a:off x="4034847" y="2327136"/>
            <a:ext cx="1401515" cy="914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Artifact repo</a:t>
            </a:r>
            <a:endParaRPr lang="en-US" dirty="0"/>
          </a:p>
        </p:txBody>
      </p:sp>
      <p:sp>
        <p:nvSpPr>
          <p:cNvPr id="55" name="Folded Corner 54"/>
          <p:cNvSpPr/>
          <p:nvPr/>
        </p:nvSpPr>
        <p:spPr>
          <a:xfrm>
            <a:off x="262659" y="1710769"/>
            <a:ext cx="914400" cy="410992"/>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gradle</a:t>
            </a:r>
            <a:endParaRPr lang="en-US" dirty="0"/>
          </a:p>
        </p:txBody>
      </p:sp>
      <p:sp>
        <p:nvSpPr>
          <p:cNvPr id="57" name="Cloud 56"/>
          <p:cNvSpPr/>
          <p:nvPr/>
        </p:nvSpPr>
        <p:spPr>
          <a:xfrm>
            <a:off x="368998" y="1025051"/>
            <a:ext cx="1401515" cy="6539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repo</a:t>
            </a:r>
            <a:endParaRPr lang="en-US" dirty="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937" y="4659136"/>
            <a:ext cx="827262" cy="1730355"/>
          </a:xfrm>
          <a:prstGeom prst="rect">
            <a:avLst/>
          </a:prstGeom>
        </p:spPr>
      </p:pic>
      <p:sp>
        <p:nvSpPr>
          <p:cNvPr id="3" name="TextBox 2"/>
          <p:cNvSpPr txBox="1"/>
          <p:nvPr/>
        </p:nvSpPr>
        <p:spPr>
          <a:xfrm>
            <a:off x="6396335" y="4870230"/>
            <a:ext cx="2762295" cy="923330"/>
          </a:xfrm>
          <a:prstGeom prst="rect">
            <a:avLst/>
          </a:prstGeom>
          <a:noFill/>
        </p:spPr>
        <p:txBody>
          <a:bodyPr wrap="none" rtlCol="0">
            <a:spAutoFit/>
          </a:bodyPr>
          <a:lstStyle/>
          <a:p>
            <a:r>
              <a:rPr lang="en-US" b="1" dirty="0" smtClean="0"/>
              <a:t>Scaffold model</a:t>
            </a:r>
          </a:p>
          <a:p>
            <a:r>
              <a:rPr lang="en-US" dirty="0" smtClean="0"/>
              <a:t>Structure + </a:t>
            </a:r>
          </a:p>
          <a:p>
            <a:r>
              <a:rPr lang="en-US" dirty="0" smtClean="0"/>
              <a:t>control/data flow analysis</a:t>
            </a:r>
            <a:endParaRPr lang="en-US" dirty="0"/>
          </a:p>
        </p:txBody>
      </p:sp>
      <p:cxnSp>
        <p:nvCxnSpPr>
          <p:cNvPr id="72" name="Straight Arrow Connector 71"/>
          <p:cNvCxnSpPr>
            <a:endCxn id="78" idx="0"/>
          </p:cNvCxnSpPr>
          <p:nvPr/>
        </p:nvCxnSpPr>
        <p:spPr>
          <a:xfrm flipH="1" flipV="1">
            <a:off x="4411557" y="4756972"/>
            <a:ext cx="1376400" cy="24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ound Diagonal Corner Rectangle 77"/>
          <p:cNvSpPr/>
          <p:nvPr/>
        </p:nvSpPr>
        <p:spPr>
          <a:xfrm>
            <a:off x="3115720" y="4619812"/>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loadImage</a:t>
            </a:r>
            <a:endParaRPr lang="en-US" dirty="0"/>
          </a:p>
        </p:txBody>
      </p:sp>
      <p:sp>
        <p:nvSpPr>
          <p:cNvPr id="34" name="TextBox 33"/>
          <p:cNvSpPr txBox="1"/>
          <p:nvPr/>
        </p:nvSpPr>
        <p:spPr>
          <a:xfrm>
            <a:off x="2605467" y="3977315"/>
            <a:ext cx="1864613" cy="646331"/>
          </a:xfrm>
          <a:prstGeom prst="rect">
            <a:avLst/>
          </a:prstGeom>
          <a:noFill/>
        </p:spPr>
        <p:txBody>
          <a:bodyPr wrap="none" rtlCol="0">
            <a:spAutoFit/>
          </a:bodyPr>
          <a:lstStyle/>
          <a:p>
            <a:r>
              <a:rPr lang="en-US" b="1" dirty="0" smtClean="0"/>
              <a:t>Semantic spec </a:t>
            </a:r>
          </a:p>
          <a:p>
            <a:r>
              <a:rPr lang="en-US" b="1" dirty="0" smtClean="0"/>
              <a:t>overlay</a:t>
            </a:r>
            <a:endParaRPr lang="en-US" dirty="0"/>
          </a:p>
        </p:txBody>
      </p:sp>
      <p:sp>
        <p:nvSpPr>
          <p:cNvPr id="36" name="TextBox 35"/>
          <p:cNvSpPr txBox="1"/>
          <p:nvPr/>
        </p:nvSpPr>
        <p:spPr>
          <a:xfrm>
            <a:off x="315580" y="4012805"/>
            <a:ext cx="1300356" cy="646331"/>
          </a:xfrm>
          <a:prstGeom prst="rect">
            <a:avLst/>
          </a:prstGeom>
          <a:noFill/>
        </p:spPr>
        <p:txBody>
          <a:bodyPr wrap="none" rtlCol="0">
            <a:spAutoFit/>
          </a:bodyPr>
          <a:lstStyle/>
          <a:p>
            <a:r>
              <a:rPr lang="en-US" b="1" dirty="0" smtClean="0"/>
              <a:t>Resource </a:t>
            </a:r>
          </a:p>
          <a:p>
            <a:r>
              <a:rPr lang="en-US" b="1" dirty="0" smtClean="0"/>
              <a:t>overlay</a:t>
            </a:r>
            <a:endParaRPr lang="en-US" dirty="0"/>
          </a:p>
        </p:txBody>
      </p:sp>
      <p:cxnSp>
        <p:nvCxnSpPr>
          <p:cNvPr id="38" name="Straight Arrow Connector 37"/>
          <p:cNvCxnSpPr>
            <a:stCxn id="78" idx="2"/>
            <a:endCxn id="39" idx="0"/>
          </p:cNvCxnSpPr>
          <p:nvPr/>
        </p:nvCxnSpPr>
        <p:spPr>
          <a:xfrm flipH="1">
            <a:off x="1770513" y="4756972"/>
            <a:ext cx="1345207" cy="3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ound Diagonal Corner Rectangle 38"/>
          <p:cNvSpPr/>
          <p:nvPr/>
        </p:nvSpPr>
        <p:spPr>
          <a:xfrm>
            <a:off x="474676" y="4623646"/>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 </a:t>
            </a:r>
            <a:r>
              <a:rPr lang="en-US" dirty="0"/>
              <a:t>r</a:t>
            </a:r>
            <a:r>
              <a:rPr lang="en-US" dirty="0" smtClean="0"/>
              <a:t>ead</a:t>
            </a:r>
            <a:endParaRPr lang="en-US" dirty="0"/>
          </a:p>
        </p:txBody>
      </p:sp>
      <p:sp>
        <p:nvSpPr>
          <p:cNvPr id="41" name="Round Diagonal Corner Rectangle 40"/>
          <p:cNvSpPr/>
          <p:nvPr/>
        </p:nvSpPr>
        <p:spPr>
          <a:xfrm>
            <a:off x="1660238" y="5133343"/>
            <a:ext cx="2910963"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lossyTransformation</a:t>
            </a:r>
            <a:r>
              <a:rPr lang="en-US" dirty="0" smtClean="0"/>
              <a:t>(Resize)</a:t>
            </a:r>
            <a:endParaRPr lang="en-US" dirty="0"/>
          </a:p>
        </p:txBody>
      </p:sp>
      <p:cxnSp>
        <p:nvCxnSpPr>
          <p:cNvPr id="44" name="Straight Arrow Connector 43"/>
          <p:cNvCxnSpPr>
            <a:stCxn id="45" idx="1"/>
            <a:endCxn id="41" idx="0"/>
          </p:cNvCxnSpPr>
          <p:nvPr/>
        </p:nvCxnSpPr>
        <p:spPr>
          <a:xfrm flipH="1" flipV="1">
            <a:off x="4571201" y="5270503"/>
            <a:ext cx="638974" cy="424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5210175" y="5123501"/>
            <a:ext cx="895350" cy="1143949"/>
          </a:xfrm>
          <a:prstGeom prst="rect">
            <a:avLst/>
          </a:prstGeom>
          <a:solidFill>
            <a:schemeClr val="bg2">
              <a:lumMod val="75000"/>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 Diagonal Corner Rectangle 41"/>
          <p:cNvSpPr/>
          <p:nvPr/>
        </p:nvSpPr>
        <p:spPr>
          <a:xfrm>
            <a:off x="1373443" y="5493570"/>
            <a:ext cx="3206240"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losslessTransformation</a:t>
            </a:r>
            <a:r>
              <a:rPr lang="en-US" dirty="0" smtClean="0"/>
              <a:t>(Encrypt)</a:t>
            </a:r>
            <a:endParaRPr lang="en-US" dirty="0"/>
          </a:p>
        </p:txBody>
      </p:sp>
      <p:cxnSp>
        <p:nvCxnSpPr>
          <p:cNvPr id="46" name="Straight Arrow Connector 45"/>
          <p:cNvCxnSpPr>
            <a:endCxn id="42" idx="0"/>
          </p:cNvCxnSpPr>
          <p:nvPr/>
        </p:nvCxnSpPr>
        <p:spPr>
          <a:xfrm flipH="1" flipV="1">
            <a:off x="4579683" y="5630730"/>
            <a:ext cx="1412555" cy="732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Round Diagonal Corner Rectangle 50"/>
          <p:cNvSpPr/>
          <p:nvPr/>
        </p:nvSpPr>
        <p:spPr>
          <a:xfrm>
            <a:off x="22413" y="5329484"/>
            <a:ext cx="1277649" cy="616773"/>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Hardware accelerator?</a:t>
            </a:r>
            <a:endParaRPr lang="en-US" sz="1600" dirty="0"/>
          </a:p>
        </p:txBody>
      </p:sp>
      <p:cxnSp>
        <p:nvCxnSpPr>
          <p:cNvPr id="52" name="Straight Arrow Connector 51"/>
          <p:cNvCxnSpPr>
            <a:endCxn id="51" idx="0"/>
          </p:cNvCxnSpPr>
          <p:nvPr/>
        </p:nvCxnSpPr>
        <p:spPr>
          <a:xfrm flipH="1">
            <a:off x="1300062" y="5630730"/>
            <a:ext cx="73381" cy="7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907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Technical Approach</a:t>
            </a:r>
          </a:p>
          <a:p>
            <a:pPr lvl="1"/>
            <a:r>
              <a:rPr lang="en-US" dirty="0" smtClean="0"/>
              <a:t>Goals (platform, domain)</a:t>
            </a:r>
          </a:p>
          <a:p>
            <a:pPr lvl="1"/>
            <a:r>
              <a:rPr lang="en-US" dirty="0" smtClean="0"/>
              <a:t>Key concepts and assumptions</a:t>
            </a:r>
          </a:p>
          <a:p>
            <a:pPr lvl="1"/>
            <a:r>
              <a:rPr lang="en-US" dirty="0" smtClean="0"/>
              <a:t>Approach</a:t>
            </a:r>
          </a:p>
          <a:p>
            <a:r>
              <a:rPr lang="en-US" dirty="0" smtClean="0"/>
              <a:t>System overview</a:t>
            </a:r>
          </a:p>
          <a:p>
            <a:r>
              <a:rPr lang="en-US" dirty="0" smtClean="0"/>
              <a:t>Phase 1 CPs</a:t>
            </a:r>
          </a:p>
          <a:p>
            <a:r>
              <a:rPr lang="en-US" dirty="0"/>
              <a:t>Summary of </a:t>
            </a:r>
            <a:r>
              <a:rPr lang="en-US" dirty="0" smtClean="0"/>
              <a:t>progress</a:t>
            </a:r>
          </a:p>
          <a:p>
            <a:r>
              <a:rPr lang="en-US" dirty="0" err="1"/>
              <a:t>Programmatics</a:t>
            </a:r>
            <a:endParaRPr lang="en-US" dirty="0"/>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spTree>
    <p:extLst>
      <p:ext uri="{BB962C8B-B14F-4D97-AF65-F5344CB8AC3E}">
        <p14:creationId xmlns:p14="http://schemas.microsoft.com/office/powerpoint/2010/main" val="3222045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69736" y="995363"/>
            <a:ext cx="2125789" cy="131272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Knowledge extraction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40</a:t>
            </a:fld>
            <a:endParaRPr lang="en-US"/>
          </a:p>
        </p:txBody>
      </p:sp>
      <p:sp>
        <p:nvSpPr>
          <p:cNvPr id="5" name="Flowchart: Magnetic Disk 4"/>
          <p:cNvSpPr/>
          <p:nvPr/>
        </p:nvSpPr>
        <p:spPr>
          <a:xfrm>
            <a:off x="33528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8" name="Flowchart: Magnetic Disk 7"/>
          <p:cNvSpPr/>
          <p:nvPr/>
        </p:nvSpPr>
        <p:spPr>
          <a:xfrm>
            <a:off x="2667000" y="2466975"/>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sp>
        <p:nvSpPr>
          <p:cNvPr id="9" name="TextBox 8"/>
          <p:cNvSpPr txBox="1"/>
          <p:nvPr/>
        </p:nvSpPr>
        <p:spPr>
          <a:xfrm>
            <a:off x="2512361" y="1862338"/>
            <a:ext cx="2108269" cy="646331"/>
          </a:xfrm>
          <a:prstGeom prst="rect">
            <a:avLst/>
          </a:prstGeom>
          <a:noFill/>
        </p:spPr>
        <p:txBody>
          <a:bodyPr wrap="none" rtlCol="0">
            <a:spAutoFit/>
          </a:bodyPr>
          <a:lstStyle/>
          <a:p>
            <a:r>
              <a:rPr lang="en-US" dirty="0" smtClean="0"/>
              <a:t>Input option 2: </a:t>
            </a:r>
          </a:p>
          <a:p>
            <a:r>
              <a:rPr lang="en-US" dirty="0" smtClean="0"/>
              <a:t>compiled bytecode</a:t>
            </a:r>
            <a:endParaRPr lang="en-US" dirty="0"/>
          </a:p>
        </p:txBody>
      </p:sp>
      <p:sp>
        <p:nvSpPr>
          <p:cNvPr id="10" name="Folded Corner 9"/>
          <p:cNvSpPr/>
          <p:nvPr/>
        </p:nvSpPr>
        <p:spPr>
          <a:xfrm>
            <a:off x="6476999"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a:t>
            </a:r>
          </a:p>
          <a:p>
            <a:pPr algn="ctr"/>
            <a:r>
              <a:rPr lang="en-US" dirty="0" smtClean="0"/>
              <a:t>structure</a:t>
            </a:r>
            <a:endParaRPr lang="en-US" dirty="0"/>
          </a:p>
        </p:txBody>
      </p:sp>
      <p:sp>
        <p:nvSpPr>
          <p:cNvPr id="12" name="Folded Corner 11"/>
          <p:cNvSpPr/>
          <p:nvPr/>
        </p:nvSpPr>
        <p:spPr>
          <a:xfrm>
            <a:off x="7818146" y="1609725"/>
            <a:ext cx="1085851" cy="9144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Semantic </a:t>
            </a:r>
            <a:r>
              <a:rPr lang="en-US" dirty="0" smtClean="0"/>
              <a:t>spec</a:t>
            </a:r>
            <a:endParaRPr lang="en-US" dirty="0"/>
          </a:p>
        </p:txBody>
      </p:sp>
      <p:sp>
        <p:nvSpPr>
          <p:cNvPr id="13" name="TextBox 12"/>
          <p:cNvSpPr txBox="1"/>
          <p:nvPr/>
        </p:nvSpPr>
        <p:spPr>
          <a:xfrm>
            <a:off x="6385359" y="1233010"/>
            <a:ext cx="2518638" cy="369332"/>
          </a:xfrm>
          <a:prstGeom prst="rect">
            <a:avLst/>
          </a:prstGeom>
          <a:noFill/>
        </p:spPr>
        <p:txBody>
          <a:bodyPr wrap="none" rtlCol="0">
            <a:spAutoFit/>
          </a:bodyPr>
          <a:lstStyle/>
          <a:p>
            <a:r>
              <a:rPr lang="en-US" dirty="0" smtClean="0"/>
              <a:t>Provided: vocabularies</a:t>
            </a:r>
            <a:endParaRPr lang="en-US" dirty="0"/>
          </a:p>
        </p:txBody>
      </p:sp>
      <p:sp>
        <p:nvSpPr>
          <p:cNvPr id="14" name="Round Diagonal Corner Rectangle 13"/>
          <p:cNvSpPr/>
          <p:nvPr/>
        </p:nvSpPr>
        <p:spPr>
          <a:xfrm>
            <a:off x="5320721" y="3182124"/>
            <a:ext cx="1219200"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Bytecode analyzer</a:t>
            </a:r>
            <a:endParaRPr lang="en-US" dirty="0"/>
          </a:p>
        </p:txBody>
      </p:sp>
      <p:cxnSp>
        <p:nvCxnSpPr>
          <p:cNvPr id="20" name="Elbow Connector 19"/>
          <p:cNvCxnSpPr>
            <a:stCxn id="8" idx="3"/>
            <a:endCxn id="14" idx="2"/>
          </p:cNvCxnSpPr>
          <p:nvPr/>
        </p:nvCxnSpPr>
        <p:spPr>
          <a:xfrm rot="16200000" flipH="1">
            <a:off x="3868792" y="2187394"/>
            <a:ext cx="559701" cy="23441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5" idx="3"/>
            <a:endCxn id="14" idx="2"/>
          </p:cNvCxnSpPr>
          <p:nvPr/>
        </p:nvCxnSpPr>
        <p:spPr>
          <a:xfrm rot="16200000" flipH="1">
            <a:off x="4211692" y="2530294"/>
            <a:ext cx="559701" cy="165835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48" idx="1"/>
            <a:endCxn id="14" idx="2"/>
          </p:cNvCxnSpPr>
          <p:nvPr/>
        </p:nvCxnSpPr>
        <p:spPr>
          <a:xfrm rot="16200000" flipH="1">
            <a:off x="4828782" y="3147385"/>
            <a:ext cx="398762" cy="58511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95525" y="1004732"/>
            <a:ext cx="3954929" cy="369332"/>
          </a:xfrm>
          <a:prstGeom prst="rect">
            <a:avLst/>
          </a:prstGeom>
          <a:noFill/>
        </p:spPr>
        <p:txBody>
          <a:bodyPr wrap="none" rtlCol="0">
            <a:spAutoFit/>
          </a:bodyPr>
          <a:lstStyle/>
          <a:p>
            <a:r>
              <a:rPr lang="en-US" dirty="0" smtClean="0"/>
              <a:t>Input option 1: complete Java project</a:t>
            </a:r>
            <a:endParaRPr lang="en-US" dirty="0"/>
          </a:p>
        </p:txBody>
      </p:sp>
      <p:sp>
        <p:nvSpPr>
          <p:cNvPr id="27" name="Flowchart: Magnetic Disk 26"/>
          <p:cNvSpPr/>
          <p:nvPr/>
        </p:nvSpPr>
        <p:spPr>
          <a:xfrm>
            <a:off x="920044" y="2477962"/>
            <a:ext cx="619125" cy="612648"/>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jar</a:t>
            </a:r>
            <a:endParaRPr lang="en-US" dirty="0"/>
          </a:p>
        </p:txBody>
      </p:sp>
      <p:cxnSp>
        <p:nvCxnSpPr>
          <p:cNvPr id="28" name="Elbow Connector 27"/>
          <p:cNvCxnSpPr>
            <a:stCxn id="27" idx="3"/>
            <a:endCxn id="14" idx="2"/>
          </p:cNvCxnSpPr>
          <p:nvPr/>
        </p:nvCxnSpPr>
        <p:spPr>
          <a:xfrm rot="16200000" flipH="1">
            <a:off x="3000807" y="1319410"/>
            <a:ext cx="548714" cy="40911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Folded Corner 30"/>
          <p:cNvSpPr/>
          <p:nvPr/>
        </p:nvSpPr>
        <p:spPr>
          <a:xfrm>
            <a:off x="1346200" y="1657888"/>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2" name="Folded Corner 31"/>
          <p:cNvSpPr/>
          <p:nvPr/>
        </p:nvSpPr>
        <p:spPr>
          <a:xfrm>
            <a:off x="1412875" y="1712476"/>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sp>
        <p:nvSpPr>
          <p:cNvPr id="33" name="Folded Corner 32"/>
          <p:cNvSpPr/>
          <p:nvPr/>
        </p:nvSpPr>
        <p:spPr>
          <a:xfrm>
            <a:off x="1486296" y="1767064"/>
            <a:ext cx="715276" cy="463873"/>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.java</a:t>
            </a:r>
            <a:endParaRPr lang="en-US" dirty="0"/>
          </a:p>
        </p:txBody>
      </p:sp>
      <p:cxnSp>
        <p:nvCxnSpPr>
          <p:cNvPr id="35" name="Straight Arrow Connector 34"/>
          <p:cNvCxnSpPr>
            <a:stCxn id="56" idx="2"/>
            <a:endCxn id="27" idx="1"/>
          </p:cNvCxnSpPr>
          <p:nvPr/>
        </p:nvCxnSpPr>
        <p:spPr>
          <a:xfrm flipH="1">
            <a:off x="1229607" y="2308086"/>
            <a:ext cx="3024" cy="169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10" idx="2"/>
            <a:endCxn id="14" idx="0"/>
          </p:cNvCxnSpPr>
          <p:nvPr/>
        </p:nvCxnSpPr>
        <p:spPr>
          <a:xfrm rot="5400000">
            <a:off x="6222324" y="2841722"/>
            <a:ext cx="1115199" cy="48000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2"/>
            <a:endCxn id="14" idx="0"/>
          </p:cNvCxnSpPr>
          <p:nvPr/>
        </p:nvCxnSpPr>
        <p:spPr>
          <a:xfrm rot="5400000">
            <a:off x="6892898" y="2171149"/>
            <a:ext cx="1115199" cy="182115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Down Arrow 42"/>
          <p:cNvSpPr/>
          <p:nvPr/>
        </p:nvSpPr>
        <p:spPr>
          <a:xfrm>
            <a:off x="5688005" y="4135570"/>
            <a:ext cx="484632" cy="4603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loud 47"/>
          <p:cNvSpPr/>
          <p:nvPr/>
        </p:nvSpPr>
        <p:spPr>
          <a:xfrm>
            <a:off x="4034847" y="2327136"/>
            <a:ext cx="1401515" cy="9144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Artifact repo</a:t>
            </a:r>
            <a:endParaRPr lang="en-US" dirty="0"/>
          </a:p>
        </p:txBody>
      </p:sp>
      <p:sp>
        <p:nvSpPr>
          <p:cNvPr id="55" name="Folded Corner 54"/>
          <p:cNvSpPr/>
          <p:nvPr/>
        </p:nvSpPr>
        <p:spPr>
          <a:xfrm>
            <a:off x="262659" y="1710769"/>
            <a:ext cx="914400" cy="410992"/>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r>
              <a:rPr lang="en-US" dirty="0" err="1" smtClean="0"/>
              <a:t>gradle</a:t>
            </a:r>
            <a:endParaRPr lang="en-US" dirty="0"/>
          </a:p>
        </p:txBody>
      </p:sp>
      <p:sp>
        <p:nvSpPr>
          <p:cNvPr id="57" name="Cloud 56"/>
          <p:cNvSpPr/>
          <p:nvPr/>
        </p:nvSpPr>
        <p:spPr>
          <a:xfrm>
            <a:off x="368998" y="1025051"/>
            <a:ext cx="1401515" cy="65396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Code repo</a:t>
            </a:r>
            <a:endParaRPr lang="en-US" dirty="0"/>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6937" y="4659136"/>
            <a:ext cx="827262" cy="1730355"/>
          </a:xfrm>
          <a:prstGeom prst="rect">
            <a:avLst/>
          </a:prstGeom>
        </p:spPr>
      </p:pic>
      <p:sp>
        <p:nvSpPr>
          <p:cNvPr id="3" name="TextBox 2"/>
          <p:cNvSpPr txBox="1"/>
          <p:nvPr/>
        </p:nvSpPr>
        <p:spPr>
          <a:xfrm>
            <a:off x="6396335" y="4870230"/>
            <a:ext cx="2762295" cy="923330"/>
          </a:xfrm>
          <a:prstGeom prst="rect">
            <a:avLst/>
          </a:prstGeom>
          <a:noFill/>
        </p:spPr>
        <p:txBody>
          <a:bodyPr wrap="none" rtlCol="0">
            <a:spAutoFit/>
          </a:bodyPr>
          <a:lstStyle/>
          <a:p>
            <a:r>
              <a:rPr lang="en-US" b="1" dirty="0" smtClean="0"/>
              <a:t>Scaffold model</a:t>
            </a:r>
          </a:p>
          <a:p>
            <a:r>
              <a:rPr lang="en-US" dirty="0" smtClean="0"/>
              <a:t>Structure + </a:t>
            </a:r>
          </a:p>
          <a:p>
            <a:r>
              <a:rPr lang="en-US" dirty="0" smtClean="0"/>
              <a:t>control/data flow analysis</a:t>
            </a:r>
            <a:endParaRPr lang="en-US" dirty="0"/>
          </a:p>
        </p:txBody>
      </p:sp>
      <p:cxnSp>
        <p:nvCxnSpPr>
          <p:cNvPr id="72" name="Straight Arrow Connector 71"/>
          <p:cNvCxnSpPr>
            <a:endCxn id="78" idx="0"/>
          </p:cNvCxnSpPr>
          <p:nvPr/>
        </p:nvCxnSpPr>
        <p:spPr>
          <a:xfrm flipH="1" flipV="1">
            <a:off x="4411557" y="4756972"/>
            <a:ext cx="1376400" cy="24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Round Diagonal Corner Rectangle 77"/>
          <p:cNvSpPr/>
          <p:nvPr/>
        </p:nvSpPr>
        <p:spPr>
          <a:xfrm>
            <a:off x="3115720" y="4619812"/>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loadImage</a:t>
            </a:r>
            <a:endParaRPr lang="en-US" dirty="0"/>
          </a:p>
        </p:txBody>
      </p:sp>
      <p:sp>
        <p:nvSpPr>
          <p:cNvPr id="34" name="TextBox 33"/>
          <p:cNvSpPr txBox="1"/>
          <p:nvPr/>
        </p:nvSpPr>
        <p:spPr>
          <a:xfrm>
            <a:off x="2605467" y="3977315"/>
            <a:ext cx="1864613" cy="646331"/>
          </a:xfrm>
          <a:prstGeom prst="rect">
            <a:avLst/>
          </a:prstGeom>
          <a:noFill/>
        </p:spPr>
        <p:txBody>
          <a:bodyPr wrap="none" rtlCol="0">
            <a:spAutoFit/>
          </a:bodyPr>
          <a:lstStyle/>
          <a:p>
            <a:r>
              <a:rPr lang="en-US" b="1" dirty="0" smtClean="0"/>
              <a:t>Semantic spec </a:t>
            </a:r>
          </a:p>
          <a:p>
            <a:r>
              <a:rPr lang="en-US" b="1" dirty="0" smtClean="0"/>
              <a:t>overlay</a:t>
            </a:r>
            <a:endParaRPr lang="en-US" dirty="0"/>
          </a:p>
        </p:txBody>
      </p:sp>
      <p:sp>
        <p:nvSpPr>
          <p:cNvPr id="36" name="TextBox 35"/>
          <p:cNvSpPr txBox="1"/>
          <p:nvPr/>
        </p:nvSpPr>
        <p:spPr>
          <a:xfrm>
            <a:off x="315580" y="4012805"/>
            <a:ext cx="1300356" cy="646331"/>
          </a:xfrm>
          <a:prstGeom prst="rect">
            <a:avLst/>
          </a:prstGeom>
          <a:noFill/>
        </p:spPr>
        <p:txBody>
          <a:bodyPr wrap="none" rtlCol="0">
            <a:spAutoFit/>
          </a:bodyPr>
          <a:lstStyle/>
          <a:p>
            <a:r>
              <a:rPr lang="en-US" b="1" dirty="0" smtClean="0"/>
              <a:t>Resource </a:t>
            </a:r>
          </a:p>
          <a:p>
            <a:r>
              <a:rPr lang="en-US" b="1" dirty="0" smtClean="0"/>
              <a:t>overlay</a:t>
            </a:r>
            <a:endParaRPr lang="en-US" dirty="0"/>
          </a:p>
        </p:txBody>
      </p:sp>
      <p:cxnSp>
        <p:nvCxnSpPr>
          <p:cNvPr id="38" name="Straight Arrow Connector 37"/>
          <p:cNvCxnSpPr>
            <a:stCxn id="78" idx="2"/>
            <a:endCxn id="39" idx="0"/>
          </p:cNvCxnSpPr>
          <p:nvPr/>
        </p:nvCxnSpPr>
        <p:spPr>
          <a:xfrm flipH="1">
            <a:off x="1770513" y="4756972"/>
            <a:ext cx="1345207" cy="3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ound Diagonal Corner Rectangle 38"/>
          <p:cNvSpPr/>
          <p:nvPr/>
        </p:nvSpPr>
        <p:spPr>
          <a:xfrm>
            <a:off x="474676" y="4623646"/>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fs </a:t>
            </a:r>
            <a:r>
              <a:rPr lang="en-US" dirty="0"/>
              <a:t>r</a:t>
            </a:r>
            <a:r>
              <a:rPr lang="en-US" dirty="0" smtClean="0"/>
              <a:t>ead</a:t>
            </a:r>
            <a:endParaRPr lang="en-US" dirty="0"/>
          </a:p>
        </p:txBody>
      </p:sp>
      <p:sp>
        <p:nvSpPr>
          <p:cNvPr id="41" name="Round Diagonal Corner Rectangle 40"/>
          <p:cNvSpPr/>
          <p:nvPr/>
        </p:nvSpPr>
        <p:spPr>
          <a:xfrm>
            <a:off x="1660238" y="5133343"/>
            <a:ext cx="2910963"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lossyTransformation</a:t>
            </a:r>
            <a:r>
              <a:rPr lang="en-US" dirty="0" smtClean="0"/>
              <a:t>(Resize)</a:t>
            </a:r>
            <a:endParaRPr lang="en-US" dirty="0"/>
          </a:p>
        </p:txBody>
      </p:sp>
      <p:cxnSp>
        <p:nvCxnSpPr>
          <p:cNvPr id="44" name="Straight Arrow Connector 43"/>
          <p:cNvCxnSpPr>
            <a:stCxn id="45" idx="1"/>
            <a:endCxn id="41" idx="0"/>
          </p:cNvCxnSpPr>
          <p:nvPr/>
        </p:nvCxnSpPr>
        <p:spPr>
          <a:xfrm flipH="1" flipV="1">
            <a:off x="4571201" y="5270503"/>
            <a:ext cx="638974" cy="4249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5210175" y="5123501"/>
            <a:ext cx="895350" cy="1143949"/>
          </a:xfrm>
          <a:prstGeom prst="rect">
            <a:avLst/>
          </a:prstGeom>
          <a:solidFill>
            <a:schemeClr val="bg2">
              <a:lumMod val="75000"/>
              <a:alpha val="3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 Diagonal Corner Rectangle 41"/>
          <p:cNvSpPr/>
          <p:nvPr/>
        </p:nvSpPr>
        <p:spPr>
          <a:xfrm>
            <a:off x="1373443" y="5493570"/>
            <a:ext cx="3206240"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losslessTransformation</a:t>
            </a:r>
            <a:r>
              <a:rPr lang="en-US" dirty="0" smtClean="0"/>
              <a:t>(Encrypt)</a:t>
            </a:r>
            <a:endParaRPr lang="en-US" dirty="0"/>
          </a:p>
        </p:txBody>
      </p:sp>
      <p:cxnSp>
        <p:nvCxnSpPr>
          <p:cNvPr id="46" name="Straight Arrow Connector 45"/>
          <p:cNvCxnSpPr>
            <a:endCxn id="42" idx="0"/>
          </p:cNvCxnSpPr>
          <p:nvPr/>
        </p:nvCxnSpPr>
        <p:spPr>
          <a:xfrm flipH="1" flipV="1">
            <a:off x="4579683" y="5630730"/>
            <a:ext cx="1412555" cy="732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ound Diagonal Corner Rectangle 46"/>
          <p:cNvSpPr/>
          <p:nvPr/>
        </p:nvSpPr>
        <p:spPr>
          <a:xfrm>
            <a:off x="22413" y="5329484"/>
            <a:ext cx="1277649" cy="616773"/>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Hardware accelerator?</a:t>
            </a:r>
            <a:endParaRPr lang="en-US" sz="1600" dirty="0"/>
          </a:p>
        </p:txBody>
      </p:sp>
      <p:cxnSp>
        <p:nvCxnSpPr>
          <p:cNvPr id="49" name="Straight Arrow Connector 48"/>
          <p:cNvCxnSpPr>
            <a:stCxn id="42" idx="2"/>
            <a:endCxn id="47" idx="0"/>
          </p:cNvCxnSpPr>
          <p:nvPr/>
        </p:nvCxnSpPr>
        <p:spPr>
          <a:xfrm flipH="1">
            <a:off x="1300062" y="5630730"/>
            <a:ext cx="73381" cy="7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Round Diagonal Corner Rectangle 49"/>
          <p:cNvSpPr/>
          <p:nvPr/>
        </p:nvSpPr>
        <p:spPr>
          <a:xfrm>
            <a:off x="1431821" y="6142999"/>
            <a:ext cx="3640911" cy="27390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interprocessDataflowLink</a:t>
            </a:r>
            <a:r>
              <a:rPr lang="en-US" dirty="0" smtClean="0"/>
              <a:t>(</a:t>
            </a:r>
            <a:r>
              <a:rPr lang="en-US" dirty="0" err="1" smtClean="0"/>
              <a:t>wireHttp</a:t>
            </a:r>
            <a:r>
              <a:rPr lang="en-US" dirty="0" smtClean="0"/>
              <a:t>)</a:t>
            </a:r>
            <a:endParaRPr lang="en-US" dirty="0"/>
          </a:p>
        </p:txBody>
      </p:sp>
      <p:cxnSp>
        <p:nvCxnSpPr>
          <p:cNvPr id="51" name="Straight Arrow Connector 50"/>
          <p:cNvCxnSpPr>
            <a:endCxn id="50" idx="0"/>
          </p:cNvCxnSpPr>
          <p:nvPr/>
        </p:nvCxnSpPr>
        <p:spPr>
          <a:xfrm flipH="1">
            <a:off x="5072732" y="5060275"/>
            <a:ext cx="919506" cy="1219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ound Diagonal Corner Rectangle 51"/>
          <p:cNvSpPr/>
          <p:nvPr/>
        </p:nvSpPr>
        <p:spPr>
          <a:xfrm>
            <a:off x="22697" y="6153253"/>
            <a:ext cx="1295837" cy="27432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network</a:t>
            </a:r>
            <a:endParaRPr lang="en-US" dirty="0"/>
          </a:p>
        </p:txBody>
      </p:sp>
      <p:cxnSp>
        <p:nvCxnSpPr>
          <p:cNvPr id="53" name="Straight Arrow Connector 52"/>
          <p:cNvCxnSpPr>
            <a:stCxn id="50" idx="2"/>
            <a:endCxn id="52" idx="0"/>
          </p:cNvCxnSpPr>
          <p:nvPr/>
        </p:nvCxnSpPr>
        <p:spPr>
          <a:xfrm flipH="1">
            <a:off x="1318534" y="6279953"/>
            <a:ext cx="113287" cy="10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3239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p:nvPr/>
        </p:nvSpPr>
        <p:spPr>
          <a:xfrm>
            <a:off x="853718" y="3367056"/>
            <a:ext cx="199408" cy="20356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Oval 34"/>
          <p:cNvSpPr/>
          <p:nvPr/>
        </p:nvSpPr>
        <p:spPr>
          <a:xfrm>
            <a:off x="856448" y="4007024"/>
            <a:ext cx="199408" cy="203569"/>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41</a:t>
            </a:fld>
            <a:endParaRPr lang="en-US"/>
          </a:p>
        </p:txBody>
      </p:sp>
      <p:sp>
        <p:nvSpPr>
          <p:cNvPr id="10" name="TextBox 9"/>
          <p:cNvSpPr txBox="1"/>
          <p:nvPr/>
        </p:nvSpPr>
        <p:spPr>
          <a:xfrm rot="16200000">
            <a:off x="439505" y="3636961"/>
            <a:ext cx="1197764" cy="369332"/>
          </a:xfrm>
          <a:prstGeom prst="rect">
            <a:avLst/>
          </a:prstGeom>
          <a:noFill/>
        </p:spPr>
        <p:txBody>
          <a:bodyPr wrap="none" rtlCol="0">
            <a:spAutoFit/>
          </a:bodyPr>
          <a:lstStyle/>
          <a:p>
            <a:r>
              <a:rPr lang="en-US" b="1" dirty="0" smtClean="0"/>
              <a:t>bytecode</a:t>
            </a:r>
            <a:endParaRPr lang="en-US" b="1" dirty="0"/>
          </a:p>
        </p:txBody>
      </p:sp>
      <p:cxnSp>
        <p:nvCxnSpPr>
          <p:cNvPr id="16" name="Elbow Connector 15"/>
          <p:cNvCxnSpPr>
            <a:stCxn id="35" idx="2"/>
            <a:endCxn id="21" idx="0"/>
          </p:cNvCxnSpPr>
          <p:nvPr/>
        </p:nvCxnSpPr>
        <p:spPr>
          <a:xfrm rot="10800000" flipH="1" flipV="1">
            <a:off x="856447" y="4108809"/>
            <a:ext cx="36267" cy="1684150"/>
          </a:xfrm>
          <a:prstGeom prst="bentConnector3">
            <a:avLst>
              <a:gd name="adj1" fmla="val -141035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Elbow Connector 16"/>
          <p:cNvCxnSpPr>
            <a:endCxn id="33" idx="2"/>
          </p:cNvCxnSpPr>
          <p:nvPr/>
        </p:nvCxnSpPr>
        <p:spPr>
          <a:xfrm rot="10800000" flipV="1">
            <a:off x="853719" y="1924699"/>
            <a:ext cx="38997" cy="1544142"/>
          </a:xfrm>
          <a:prstGeom prst="bentConnector3">
            <a:avLst>
              <a:gd name="adj1" fmla="val 1370713"/>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rot="16200000">
            <a:off x="-342488" y="2614244"/>
            <a:ext cx="979755" cy="369332"/>
          </a:xfrm>
          <a:prstGeom prst="rect">
            <a:avLst/>
          </a:prstGeom>
          <a:noFill/>
        </p:spPr>
        <p:txBody>
          <a:bodyPr wrap="none" rtlCol="0">
            <a:spAutoFit/>
          </a:bodyPr>
          <a:lstStyle/>
          <a:p>
            <a:r>
              <a:rPr lang="en-US" dirty="0" smtClean="0"/>
              <a:t>compile</a:t>
            </a:r>
            <a:endParaRPr lang="en-US" dirty="0"/>
          </a:p>
        </p:txBody>
      </p:sp>
      <p:grpSp>
        <p:nvGrpSpPr>
          <p:cNvPr id="19" name="Group 18"/>
          <p:cNvGrpSpPr>
            <a:grpSpLocks noChangeAspect="1"/>
          </p:cNvGrpSpPr>
          <p:nvPr/>
        </p:nvGrpSpPr>
        <p:grpSpPr>
          <a:xfrm>
            <a:off x="892715" y="4814966"/>
            <a:ext cx="7882635" cy="1848695"/>
            <a:chOff x="6579569" y="5691347"/>
            <a:chExt cx="9772944" cy="2292024"/>
          </a:xfrm>
        </p:grpSpPr>
        <p:pic>
          <p:nvPicPr>
            <p:cNvPr id="20" name="Picture 19"/>
            <p:cNvPicPr>
              <a:picLocks noChangeAspect="1"/>
            </p:cNvPicPr>
            <p:nvPr/>
          </p:nvPicPr>
          <p:blipFill rotWithShape="1">
            <a:blip r:embed="rId2"/>
            <a:srcRect l="-44" r="1"/>
            <a:stretch/>
          </p:blipFill>
          <p:spPr>
            <a:xfrm>
              <a:off x="6894800" y="5691347"/>
              <a:ext cx="9457713" cy="2292024"/>
            </a:xfrm>
            <a:prstGeom prst="rect">
              <a:avLst/>
            </a:prstGeom>
          </p:spPr>
        </p:pic>
        <p:sp>
          <p:nvSpPr>
            <p:cNvPr id="21" name="TextBox 20"/>
            <p:cNvSpPr txBox="1"/>
            <p:nvPr/>
          </p:nvSpPr>
          <p:spPr>
            <a:xfrm rot="16200000">
              <a:off x="5954726" y="6674919"/>
              <a:ext cx="1707585" cy="457900"/>
            </a:xfrm>
            <a:prstGeom prst="rect">
              <a:avLst/>
            </a:prstGeom>
            <a:noFill/>
          </p:spPr>
          <p:txBody>
            <a:bodyPr wrap="none" rtlCol="0">
              <a:spAutoFit/>
            </a:bodyPr>
            <a:lstStyle/>
            <a:p>
              <a:r>
                <a:rPr lang="en-US" b="1" dirty="0" smtClean="0"/>
                <a:t>knowledge</a:t>
              </a:r>
              <a:endParaRPr lang="en-US" b="1" dirty="0"/>
            </a:p>
          </p:txBody>
        </p:sp>
      </p:grpSp>
      <p:sp>
        <p:nvSpPr>
          <p:cNvPr id="24" name="TextBox 23"/>
          <p:cNvSpPr txBox="1"/>
          <p:nvPr/>
        </p:nvSpPr>
        <p:spPr>
          <a:xfrm rot="16200000">
            <a:off x="-233484" y="4836765"/>
            <a:ext cx="761747" cy="369332"/>
          </a:xfrm>
          <a:prstGeom prst="rect">
            <a:avLst/>
          </a:prstGeom>
          <a:noFill/>
        </p:spPr>
        <p:txBody>
          <a:bodyPr wrap="none" rtlCol="0">
            <a:spAutoFit/>
          </a:bodyPr>
          <a:lstStyle/>
          <a:p>
            <a:r>
              <a:rPr lang="en-US" dirty="0" smtClean="0">
                <a:solidFill>
                  <a:srgbClr val="659F61"/>
                </a:solidFill>
              </a:rPr>
              <a:t>parse</a:t>
            </a:r>
            <a:endParaRPr lang="en-US" dirty="0">
              <a:solidFill>
                <a:srgbClr val="659F61"/>
              </a:solidFill>
            </a:endParaRPr>
          </a:p>
        </p:txBody>
      </p:sp>
      <p:pic>
        <p:nvPicPr>
          <p:cNvPr id="23" name="Picture 22"/>
          <p:cNvPicPr>
            <a:picLocks noChangeAspect="1"/>
          </p:cNvPicPr>
          <p:nvPr/>
        </p:nvPicPr>
        <p:blipFill>
          <a:blip r:embed="rId3"/>
          <a:stretch>
            <a:fillRect/>
          </a:stretch>
        </p:blipFill>
        <p:spPr>
          <a:xfrm>
            <a:off x="1262047" y="3250020"/>
            <a:ext cx="3669962" cy="1480933"/>
          </a:xfrm>
          <a:prstGeom prst="rect">
            <a:avLst/>
          </a:prstGeom>
        </p:spPr>
      </p:pic>
      <p:pic>
        <p:nvPicPr>
          <p:cNvPr id="66" name="Picture 65"/>
          <p:cNvPicPr>
            <a:picLocks noChangeAspect="1"/>
          </p:cNvPicPr>
          <p:nvPr/>
        </p:nvPicPr>
        <p:blipFill>
          <a:blip r:embed="rId4"/>
          <a:stretch>
            <a:fillRect/>
          </a:stretch>
        </p:blipFill>
        <p:spPr>
          <a:xfrm>
            <a:off x="1262047" y="1040439"/>
            <a:ext cx="3836108" cy="2126405"/>
          </a:xfrm>
          <a:prstGeom prst="rect">
            <a:avLst/>
          </a:prstGeom>
        </p:spPr>
      </p:pic>
      <p:pic>
        <p:nvPicPr>
          <p:cNvPr id="68" name="Picture 67"/>
          <p:cNvPicPr>
            <a:picLocks noChangeAspect="1"/>
          </p:cNvPicPr>
          <p:nvPr/>
        </p:nvPicPr>
        <p:blipFill>
          <a:blip r:embed="rId5"/>
          <a:stretch>
            <a:fillRect/>
          </a:stretch>
        </p:blipFill>
        <p:spPr>
          <a:xfrm>
            <a:off x="5467485" y="2205632"/>
            <a:ext cx="3536803" cy="1903176"/>
          </a:xfrm>
          <a:prstGeom prst="rect">
            <a:avLst/>
          </a:prstGeom>
        </p:spPr>
      </p:pic>
      <p:cxnSp>
        <p:nvCxnSpPr>
          <p:cNvPr id="72" name="Straight Arrow Connector 71"/>
          <p:cNvCxnSpPr>
            <a:endCxn id="68" idx="1"/>
          </p:cNvCxnSpPr>
          <p:nvPr/>
        </p:nvCxnSpPr>
        <p:spPr>
          <a:xfrm flipV="1">
            <a:off x="1901233" y="3157220"/>
            <a:ext cx="3566252" cy="4876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Rounded Rectangle 76"/>
          <p:cNvSpPr/>
          <p:nvPr/>
        </p:nvSpPr>
        <p:spPr>
          <a:xfrm>
            <a:off x="5467485" y="2962275"/>
            <a:ext cx="3566252" cy="404781"/>
          </a:xfrm>
          <a:prstGeom prst="roundRect">
            <a:avLst/>
          </a:prstGeom>
          <a:solidFill>
            <a:schemeClr val="bg1">
              <a:lumMod val="85000"/>
              <a:alpha val="1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1600335" y="5237299"/>
            <a:ext cx="3497820" cy="306251"/>
          </a:xfrm>
          <a:prstGeom prst="rect">
            <a:avLst/>
          </a:prstGeom>
          <a:solidFill>
            <a:srgbClr val="FF0000">
              <a:alpha val="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1600334" y="5543550"/>
            <a:ext cx="7175015" cy="1120111"/>
          </a:xfrm>
          <a:prstGeom prst="rect">
            <a:avLst/>
          </a:prstGeom>
          <a:solidFill>
            <a:schemeClr val="accent3">
              <a:lumMod val="40000"/>
              <a:lumOff val="60000"/>
              <a:alpha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itle 1"/>
          <p:cNvSpPr txBox="1">
            <a:spLocks/>
          </p:cNvSpPr>
          <p:nvPr/>
        </p:nvSpPr>
        <p:spPr bwMode="auto">
          <a:xfrm>
            <a:off x="268280" y="153595"/>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a:lstStyle>
          <a:p>
            <a:r>
              <a:rPr lang="en-US" dirty="0" smtClean="0"/>
              <a:t>Toolchain showcase</a:t>
            </a:r>
            <a:br>
              <a:rPr lang="en-US" dirty="0" smtClean="0"/>
            </a:br>
            <a:r>
              <a:rPr lang="en-US" sz="2400" dirty="0" smtClean="0"/>
              <a:t>Annotation-based semantic spec</a:t>
            </a:r>
            <a:endParaRPr lang="en-US" dirty="0"/>
          </a:p>
        </p:txBody>
      </p:sp>
      <p:sp>
        <p:nvSpPr>
          <p:cNvPr id="26" name="Rounded Rectangle 25"/>
          <p:cNvSpPr/>
          <p:nvPr/>
        </p:nvSpPr>
        <p:spPr>
          <a:xfrm>
            <a:off x="3499694" y="1094693"/>
            <a:ext cx="1130672" cy="276907"/>
          </a:xfrm>
          <a:prstGeom prst="roundRect">
            <a:avLst/>
          </a:prstGeom>
          <a:solidFill>
            <a:srgbClr val="FFC0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1414379" y="2782840"/>
            <a:ext cx="3683775" cy="276907"/>
          </a:xfrm>
          <a:prstGeom prst="roundRect">
            <a:avLst/>
          </a:prstGeom>
          <a:solidFill>
            <a:srgbClr val="FFC00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2223143" y="1387992"/>
            <a:ext cx="1276552" cy="399816"/>
          </a:xfrm>
          <a:prstGeom prst="roundRect">
            <a:avLst/>
          </a:prstGeom>
          <a:solidFill>
            <a:srgbClr val="00B050">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1841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repository CONOPs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42</a:t>
            </a:fld>
            <a:endParaRPr lang="en-US"/>
          </a:p>
        </p:txBody>
      </p:sp>
      <p:sp>
        <p:nvSpPr>
          <p:cNvPr id="155" name="Folded Corner 154"/>
          <p:cNvSpPr/>
          <p:nvPr/>
        </p:nvSpPr>
        <p:spPr>
          <a:xfrm>
            <a:off x="107060" y="16153155"/>
            <a:ext cx="9705200" cy="1740456"/>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t" anchorCtr="0" forceAA="0" compatLnSpc="1">
            <a:prstTxWarp prst="textNoShape">
              <a:avLst/>
            </a:prstTxWarp>
            <a:noAutofit/>
          </a:bodyPr>
          <a:lstStyle/>
          <a:p>
            <a:pPr defTabSz="1234362"/>
            <a:r>
              <a:rPr lang="en-US" sz="945" dirty="0">
                <a:solidFill>
                  <a:srgbClr val="3F7F5F"/>
                </a:solidFill>
                <a:latin typeface="Courier New" panose="02070309020205020404" pitchFamily="49" charset="0"/>
                <a:ea typeface="Calibri" panose="020F0502020204030204" pitchFamily="34" charset="0"/>
                <a:cs typeface="Times New Roman" panose="02020603050405020304" pitchFamily="18" charset="0"/>
              </a:rPr>
              <a:t>/* WARNING: auto-generated content */</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srgbClr val="3F7F5F"/>
                </a:solidFill>
                <a:latin typeface="Courier New" panose="02070309020205020404" pitchFamily="49" charset="0"/>
                <a:ea typeface="Calibri" panose="020F0502020204030204" pitchFamily="34" charset="0"/>
                <a:cs typeface="Times New Roman" panose="02020603050405020304" pitchFamily="18" charset="0"/>
              </a:rPr>
              <a:t>/* generated from class com.securboration.immortals.ontology.dfu.annotation.FunctionalAspect on 2016.07.05 at 11:04:52 EDT */</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package</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mil.darpa.immortals.annotation.dsl.ontology.dfu.annotation</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215" dirty="0">
              <a:solidFill>
                <a:prstClr val="black"/>
              </a:solidFill>
              <a:ea typeface="Calibri" panose="020F0502020204030204" pitchFamily="34" charset="0"/>
              <a:cs typeface="Times New Roman" panose="02020603050405020304" pitchFamily="18" charset="0"/>
            </a:endParaRPr>
          </a:p>
          <a:p>
            <a:pPr defTabSz="1234362"/>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srgbClr val="646464"/>
                </a:solidFill>
                <a:latin typeface="Courier New" panose="02070309020205020404" pitchFamily="49" charset="0"/>
                <a:ea typeface="Calibri" panose="020F0502020204030204" pitchFamily="34" charset="0"/>
                <a:cs typeface="Times New Roman" panose="02020603050405020304" pitchFamily="18" charset="0"/>
              </a:rPr>
              <a:t>@</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java.lang.annotation.</a:t>
            </a:r>
            <a:r>
              <a:rPr lang="en-US" sz="945" dirty="0" err="1">
                <a:solidFill>
                  <a:srgbClr val="646464"/>
                </a:solidFill>
                <a:latin typeface="Courier New" panose="02070309020205020404" pitchFamily="49" charset="0"/>
                <a:ea typeface="Calibri" panose="020F0502020204030204" pitchFamily="34" charset="0"/>
                <a:cs typeface="Times New Roman" panose="02020603050405020304" pitchFamily="18" charset="0"/>
              </a:rPr>
              <a:t>Retention</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java.lang.annotation.RetentionPolicy.</a:t>
            </a:r>
            <a:r>
              <a:rPr lang="en-US" sz="945" b="1" i="1" dirty="0" err="1">
                <a:solidFill>
                  <a:srgbClr val="0000C0"/>
                </a:solidFill>
                <a:latin typeface="Courier New" panose="02070309020205020404" pitchFamily="49" charset="0"/>
                <a:ea typeface="Calibri" panose="020F0502020204030204" pitchFamily="34" charset="0"/>
                <a:cs typeface="Times New Roman" panose="02020603050405020304" pitchFamily="18" charset="0"/>
              </a:rPr>
              <a:t>RUNTIME</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@interface</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a:solidFill>
                  <a:srgbClr val="646464"/>
                </a:solidFill>
                <a:highlight>
                  <a:srgbClr val="C0C0C0"/>
                </a:highlight>
                <a:latin typeface="Courier New" panose="02070309020205020404" pitchFamily="49" charset="0"/>
                <a:ea typeface="Calibri" panose="020F0502020204030204" pitchFamily="34" charset="0"/>
                <a:cs typeface="Times New Roman" panose="02020603050405020304" pitchFamily="18" charset="0"/>
              </a:rPr>
              <a:t>FunctionalAspectAnnotation</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java.lang.Class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&lt;?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extends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Resource&gt;[]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aspectSpecificResourceDependencies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java.lang.Class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&lt;?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extends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FunctionalAspect</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&gt; aspect()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FunctionalAspect.</a:t>
            </a:r>
            <a:r>
              <a:rPr lang="en-US" sz="945" b="1" dirty="0" err="1">
                <a:solidFill>
                  <a:srgbClr val="7F0055"/>
                </a:solidFill>
                <a:latin typeface="Courier New" panose="02070309020205020404" pitchFamily="49" charset="0"/>
                <a:ea typeface="Calibri" panose="020F0502020204030204" pitchFamily="34" charset="0"/>
                <a:cs typeface="Times New Roman" panose="02020603050405020304" pitchFamily="18" charset="0"/>
              </a:rPr>
              <a:t>class</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a:solidFill>
                  <a:srgbClr val="646464"/>
                </a:solidFill>
                <a:latin typeface="Courier New" panose="02070309020205020404" pitchFamily="49" charset="0"/>
                <a:ea typeface="Calibri" panose="020F0502020204030204" pitchFamily="34" charset="0"/>
                <a:cs typeface="Times New Roman" panose="02020603050405020304" pitchFamily="18" charset="0"/>
              </a:rPr>
              <a:t>Property</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properties()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default</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endParaRPr lang="en-US" sz="1215" dirty="0">
              <a:solidFill>
                <a:prstClr val="black"/>
              </a:solidFill>
              <a:ea typeface="Calibri" panose="020F0502020204030204" pitchFamily="34" charset="0"/>
              <a:cs typeface="Times New Roman" panose="02020603050405020304" pitchFamily="18" charset="0"/>
            </a:endParaRPr>
          </a:p>
          <a:p>
            <a:pPr defTabSz="1234362"/>
            <a:r>
              <a:rPr lang="en-US" sz="945"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public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static</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945" b="1" dirty="0">
                <a:solidFill>
                  <a:srgbClr val="7F0055"/>
                </a:solidFill>
                <a:latin typeface="Courier New" panose="02070309020205020404" pitchFamily="49" charset="0"/>
                <a:ea typeface="Calibri" panose="020F0502020204030204" pitchFamily="34" charset="0"/>
                <a:cs typeface="Times New Roman" panose="02020603050405020304" pitchFamily="18" charset="0"/>
              </a:rPr>
              <a:t>final</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String </a:t>
            </a:r>
            <a:r>
              <a:rPr lang="en-US" sz="945" b="1" i="1" dirty="0">
                <a:solidFill>
                  <a:srgbClr val="0000C0"/>
                </a:solidFill>
                <a:latin typeface="Courier New" panose="02070309020205020404" pitchFamily="49" charset="0"/>
                <a:ea typeface="Calibri" panose="020F0502020204030204" pitchFamily="34" charset="0"/>
                <a:cs typeface="Times New Roman" panose="02020603050405020304" pitchFamily="18" charset="0"/>
              </a:rPr>
              <a:t>SEMANTIC_URI</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945"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"http://darpa.mil/immortals/ontology/r2.0.0/</a:t>
            </a:r>
            <a:r>
              <a:rPr lang="en-US" sz="945"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dfu</a:t>
            </a:r>
            <a:r>
              <a:rPr lang="en-US" sz="945"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945" dirty="0" err="1">
                <a:solidFill>
                  <a:srgbClr val="2A00FF"/>
                </a:solidFill>
                <a:latin typeface="Courier New" panose="02070309020205020404" pitchFamily="49" charset="0"/>
                <a:ea typeface="Calibri" panose="020F0502020204030204" pitchFamily="34" charset="0"/>
                <a:cs typeface="Times New Roman" panose="02020603050405020304" pitchFamily="18" charset="0"/>
              </a:rPr>
              <a:t>annotation#FunctionalAspectAnnotation</a:t>
            </a:r>
            <a:r>
              <a:rPr lang="en-US" sz="945" dirty="0">
                <a:solidFill>
                  <a:srgbClr val="2A00FF"/>
                </a:solidFill>
                <a:latin typeface="Courier New" panose="02070309020205020404" pitchFamily="49" charset="0"/>
                <a:ea typeface="Calibri" panose="020F0502020204030204" pitchFamily="34" charset="0"/>
                <a:cs typeface="Times New Roman" panose="02020603050405020304" pitchFamily="18" charset="0"/>
              </a:rPr>
              <a:t>"</a:t>
            </a:r>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p>
          <a:p>
            <a:pPr defTabSz="1234362"/>
            <a:r>
              <a:rPr lang="en-US" sz="945"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215" dirty="0">
              <a:solidFill>
                <a:prstClr val="black"/>
              </a:solidFill>
              <a:ea typeface="Calibri" panose="020F0502020204030204" pitchFamily="34" charset="0"/>
              <a:cs typeface="Times New Roman" panose="02020603050405020304" pitchFamily="18" charset="0"/>
            </a:endParaRPr>
          </a:p>
        </p:txBody>
      </p:sp>
      <p:sp>
        <p:nvSpPr>
          <p:cNvPr id="156" name="Cube 155"/>
          <p:cNvSpPr/>
          <p:nvPr/>
        </p:nvSpPr>
        <p:spPr>
          <a:xfrm>
            <a:off x="10887806" y="13461680"/>
            <a:ext cx="2258762" cy="1191795"/>
          </a:xfrm>
          <a:prstGeom prst="cube">
            <a:avLst>
              <a:gd name="adj" fmla="val 4383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white"/>
                </a:solidFill>
              </a:rPr>
              <a:t>Knowledge (triples</a:t>
            </a:r>
            <a:r>
              <a:rPr lang="en-US" sz="2430" dirty="0" smtClean="0">
                <a:solidFill>
                  <a:prstClr val="white"/>
                </a:solidFill>
              </a:rPr>
              <a:t>)</a:t>
            </a:r>
            <a:endParaRPr lang="en-US" sz="2430" baseline="30000" dirty="0">
              <a:solidFill>
                <a:prstClr val="white"/>
              </a:solidFill>
            </a:endParaRPr>
          </a:p>
        </p:txBody>
      </p:sp>
      <p:sp>
        <p:nvSpPr>
          <p:cNvPr id="157" name="Cube 156"/>
          <p:cNvSpPr/>
          <p:nvPr/>
        </p:nvSpPr>
        <p:spPr>
          <a:xfrm>
            <a:off x="10887806" y="13061446"/>
            <a:ext cx="2258762" cy="816381"/>
          </a:xfrm>
          <a:prstGeom prst="cube">
            <a:avLst>
              <a:gd name="adj" fmla="val 6399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white"/>
                </a:solidFill>
              </a:rPr>
              <a:t>Apache </a:t>
            </a:r>
            <a:r>
              <a:rPr lang="en-US" sz="2430" dirty="0" smtClean="0">
                <a:solidFill>
                  <a:prstClr val="white"/>
                </a:solidFill>
              </a:rPr>
              <a:t>Jena</a:t>
            </a:r>
            <a:endParaRPr lang="en-US" sz="2430" baseline="30000" dirty="0">
              <a:solidFill>
                <a:prstClr val="white"/>
              </a:solidFill>
            </a:endParaRPr>
          </a:p>
        </p:txBody>
      </p:sp>
      <p:sp>
        <p:nvSpPr>
          <p:cNvPr id="158" name="TextBox 157"/>
          <p:cNvSpPr txBox="1"/>
          <p:nvPr/>
        </p:nvSpPr>
        <p:spPr>
          <a:xfrm>
            <a:off x="11614772" y="11384710"/>
            <a:ext cx="711157" cy="466281"/>
          </a:xfrm>
          <a:prstGeom prst="rect">
            <a:avLst/>
          </a:prstGeom>
          <a:noFill/>
          <a:ln>
            <a:solidFill>
              <a:schemeClr val="tx1"/>
            </a:solidFill>
          </a:ln>
        </p:spPr>
        <p:txBody>
          <a:bodyPr wrap="none" rtlCol="0">
            <a:spAutoFit/>
          </a:bodyPr>
          <a:lstStyle/>
          <a:p>
            <a:pPr defTabSz="1234362"/>
            <a:r>
              <a:rPr lang="en-US" sz="2430" b="1" dirty="0">
                <a:solidFill>
                  <a:prstClr val="black"/>
                </a:solidFill>
              </a:rPr>
              <a:t>DAS</a:t>
            </a:r>
          </a:p>
        </p:txBody>
      </p:sp>
      <p:pic>
        <p:nvPicPr>
          <p:cNvPr id="159" name="Picture 158"/>
          <p:cNvPicPr>
            <a:picLocks noChangeAspect="1"/>
          </p:cNvPicPr>
          <p:nvPr/>
        </p:nvPicPr>
        <p:blipFill>
          <a:blip r:embed="rId2"/>
          <a:stretch>
            <a:fillRect/>
          </a:stretch>
        </p:blipFill>
        <p:spPr>
          <a:xfrm>
            <a:off x="366215" y="12580745"/>
            <a:ext cx="8465638" cy="2186490"/>
          </a:xfrm>
          <a:prstGeom prst="rect">
            <a:avLst/>
          </a:prstGeom>
        </p:spPr>
      </p:pic>
      <p:sp>
        <p:nvSpPr>
          <p:cNvPr id="160" name="TextBox 159"/>
          <p:cNvSpPr txBox="1"/>
          <p:nvPr/>
        </p:nvSpPr>
        <p:spPr>
          <a:xfrm>
            <a:off x="12098342" y="11917883"/>
            <a:ext cx="4450193" cy="840230"/>
          </a:xfrm>
          <a:prstGeom prst="rect">
            <a:avLst/>
          </a:prstGeom>
          <a:noFill/>
        </p:spPr>
        <p:txBody>
          <a:bodyPr wrap="none" rtlCol="0">
            <a:spAutoFit/>
          </a:bodyPr>
          <a:lstStyle/>
          <a:p>
            <a:pPr defTabSz="1234362"/>
            <a:r>
              <a:rPr lang="en-US" sz="1620" b="1" dirty="0">
                <a:solidFill>
                  <a:prstClr val="black"/>
                </a:solidFill>
              </a:rPr>
              <a:t>GET</a:t>
            </a:r>
          </a:p>
          <a:p>
            <a:pPr defTabSz="1234362"/>
            <a:r>
              <a:rPr lang="en-US" sz="1620" b="1" dirty="0">
                <a:solidFill>
                  <a:prstClr val="black"/>
                </a:solidFill>
              </a:rPr>
              <a:t>PUT</a:t>
            </a:r>
            <a:r>
              <a:rPr lang="en-US" sz="1620" dirty="0">
                <a:solidFill>
                  <a:prstClr val="black"/>
                </a:solidFill>
              </a:rPr>
              <a:t>      </a:t>
            </a:r>
            <a:r>
              <a:rPr lang="en-US" sz="1620" dirty="0" smtClean="0">
                <a:solidFill>
                  <a:prstClr val="black"/>
                </a:solidFill>
              </a:rPr>
              <a:t>  </a:t>
            </a:r>
            <a:r>
              <a:rPr lang="en-US" sz="1620" dirty="0">
                <a:solidFill>
                  <a:prstClr val="black"/>
                </a:solidFill>
                <a:hlinkClick r:id="rId3"/>
              </a:rPr>
              <a:t>http://</a:t>
            </a:r>
            <a:r>
              <a:rPr lang="en-US" sz="1620" dirty="0" smtClean="0">
                <a:solidFill>
                  <a:prstClr val="black"/>
                </a:solidFill>
                <a:hlinkClick r:id="rId3"/>
              </a:rPr>
              <a:t>localhost:3030/ds/sparql</a:t>
            </a:r>
            <a:r>
              <a:rPr lang="en-US" sz="1620" dirty="0" smtClean="0">
                <a:solidFill>
                  <a:prstClr val="black"/>
                </a:solidFill>
              </a:rPr>
              <a:t> JSON+TTL</a:t>
            </a:r>
            <a:endParaRPr lang="en-US" sz="1620" dirty="0">
              <a:solidFill>
                <a:prstClr val="black"/>
              </a:solidFill>
            </a:endParaRPr>
          </a:p>
          <a:p>
            <a:pPr defTabSz="1234362"/>
            <a:r>
              <a:rPr lang="en-US" sz="1620" b="1" dirty="0">
                <a:solidFill>
                  <a:prstClr val="black"/>
                </a:solidFill>
              </a:rPr>
              <a:t>POST</a:t>
            </a:r>
          </a:p>
        </p:txBody>
      </p:sp>
      <p:sp>
        <p:nvSpPr>
          <p:cNvPr id="161" name="Left Brace 160"/>
          <p:cNvSpPr/>
          <p:nvPr/>
        </p:nvSpPr>
        <p:spPr>
          <a:xfrm flipH="1">
            <a:off x="12577591" y="11872161"/>
            <a:ext cx="207236" cy="919727"/>
          </a:xfrm>
          <a:prstGeom prst="lef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endParaRPr lang="en-US" sz="2430">
              <a:solidFill>
                <a:prstClr val="black"/>
              </a:solidFill>
            </a:endParaRPr>
          </a:p>
        </p:txBody>
      </p:sp>
      <p:sp>
        <p:nvSpPr>
          <p:cNvPr id="162" name="Cube 161"/>
          <p:cNvSpPr/>
          <p:nvPr/>
        </p:nvSpPr>
        <p:spPr>
          <a:xfrm>
            <a:off x="10887806" y="12847037"/>
            <a:ext cx="2258762" cy="658014"/>
          </a:xfrm>
          <a:prstGeom prst="cube">
            <a:avLst>
              <a:gd name="adj" fmla="val 8040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endParaRPr lang="en-US" sz="2430" dirty="0">
              <a:solidFill>
                <a:prstClr val="white"/>
              </a:solidFill>
            </a:endParaRPr>
          </a:p>
        </p:txBody>
      </p:sp>
      <p:sp>
        <p:nvSpPr>
          <p:cNvPr id="163" name="TextBox 162"/>
          <p:cNvSpPr txBox="1"/>
          <p:nvPr/>
        </p:nvSpPr>
        <p:spPr>
          <a:xfrm>
            <a:off x="11476762" y="12848258"/>
            <a:ext cx="981359" cy="466281"/>
          </a:xfrm>
          <a:prstGeom prst="rect">
            <a:avLst/>
          </a:prstGeom>
          <a:noFill/>
        </p:spPr>
        <p:txBody>
          <a:bodyPr wrap="none" rtlCol="0">
            <a:spAutoFit/>
          </a:bodyPr>
          <a:lstStyle/>
          <a:p>
            <a:pPr defTabSz="1234362"/>
            <a:r>
              <a:rPr lang="en-US" sz="2430" dirty="0" err="1" smtClean="0">
                <a:solidFill>
                  <a:prstClr val="white"/>
                </a:solidFill>
              </a:rPr>
              <a:t>Fuseki</a:t>
            </a:r>
            <a:endParaRPr lang="en-US" sz="2430" baseline="30000" dirty="0">
              <a:solidFill>
                <a:prstClr val="white"/>
              </a:solidFill>
            </a:endParaRPr>
          </a:p>
        </p:txBody>
      </p:sp>
      <p:sp>
        <p:nvSpPr>
          <p:cNvPr id="164" name="TextBox 163"/>
          <p:cNvSpPr txBox="1"/>
          <p:nvPr/>
        </p:nvSpPr>
        <p:spPr>
          <a:xfrm>
            <a:off x="13344326" y="13025219"/>
            <a:ext cx="1347773" cy="4662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1234362"/>
            <a:r>
              <a:rPr lang="en-US" sz="2430" dirty="0">
                <a:solidFill>
                  <a:prstClr val="black"/>
                </a:solidFill>
              </a:rPr>
              <a:t>Java API</a:t>
            </a:r>
          </a:p>
        </p:txBody>
      </p:sp>
      <p:sp>
        <p:nvSpPr>
          <p:cNvPr id="165" name="TextBox 164"/>
          <p:cNvSpPr txBox="1"/>
          <p:nvPr/>
        </p:nvSpPr>
        <p:spPr>
          <a:xfrm>
            <a:off x="13344326" y="12761276"/>
            <a:ext cx="1347773" cy="301783"/>
          </a:xfrm>
          <a:prstGeom prst="rect">
            <a:avLst/>
          </a:prstGeom>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defTabSz="1234362"/>
            <a:r>
              <a:rPr lang="en-US" sz="2430" dirty="0">
                <a:solidFill>
                  <a:prstClr val="black"/>
                </a:solidFill>
              </a:rPr>
              <a:t>REST API</a:t>
            </a:r>
          </a:p>
        </p:txBody>
      </p:sp>
      <p:cxnSp>
        <p:nvCxnSpPr>
          <p:cNvPr id="166" name="Elbow Connector 165"/>
          <p:cNvCxnSpPr>
            <a:stCxn id="178" idx="1"/>
            <a:endCxn id="179" idx="0"/>
          </p:cNvCxnSpPr>
          <p:nvPr/>
        </p:nvCxnSpPr>
        <p:spPr>
          <a:xfrm rot="10800000" flipV="1">
            <a:off x="213360" y="14072675"/>
            <a:ext cx="118136" cy="218535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67" name="TextBox 166"/>
          <p:cNvSpPr txBox="1"/>
          <p:nvPr/>
        </p:nvSpPr>
        <p:spPr>
          <a:xfrm>
            <a:off x="416028" y="12291510"/>
            <a:ext cx="5128714" cy="1200174"/>
          </a:xfrm>
          <a:prstGeom prst="rect">
            <a:avLst/>
          </a:prstGeom>
          <a:noFill/>
        </p:spPr>
        <p:txBody>
          <a:bodyPr wrap="square" numCol="2" spcCol="365760" rtlCol="0">
            <a:noAutofit/>
          </a:bodyPr>
          <a:lstStyle/>
          <a:p>
            <a:pPr defTabSz="1234362"/>
            <a:r>
              <a:rPr lang="en-US" sz="1600" b="1" dirty="0" err="1">
                <a:solidFill>
                  <a:prstClr val="black"/>
                </a:solidFill>
              </a:rPr>
              <a:t>IMMoRTALS</a:t>
            </a:r>
            <a:r>
              <a:rPr lang="en-US" sz="1600" b="1" dirty="0">
                <a:solidFill>
                  <a:prstClr val="black"/>
                </a:solidFill>
              </a:rPr>
              <a:t> </a:t>
            </a:r>
            <a:r>
              <a:rPr lang="en-US" sz="1600" b="1" dirty="0" smtClean="0">
                <a:solidFill>
                  <a:prstClr val="black"/>
                </a:solidFill>
              </a:rPr>
              <a:t>core</a:t>
            </a:r>
          </a:p>
          <a:p>
            <a:pPr marL="171450" indent="-171450" defTabSz="1234362">
              <a:buFont typeface="Arial" panose="020B0604020202020204" pitchFamily="34" charset="0"/>
              <a:buChar char="•"/>
            </a:pPr>
            <a:r>
              <a:rPr lang="en-US" sz="1600" dirty="0" smtClean="0">
                <a:solidFill>
                  <a:prstClr val="black"/>
                </a:solidFill>
              </a:rPr>
              <a:t>Software library</a:t>
            </a:r>
          </a:p>
          <a:p>
            <a:pPr marL="171450" indent="-171450" defTabSz="1234362">
              <a:buFont typeface="Arial" panose="020B0604020202020204" pitchFamily="34" charset="0"/>
              <a:buChar char="•"/>
            </a:pPr>
            <a:r>
              <a:rPr lang="en-US" sz="1600" dirty="0" smtClean="0">
                <a:solidFill>
                  <a:prstClr val="black"/>
                </a:solidFill>
              </a:rPr>
              <a:t>Java</a:t>
            </a:r>
          </a:p>
          <a:p>
            <a:pPr marL="171450" indent="-171450" defTabSz="1234362">
              <a:buFont typeface="Arial" panose="020B0604020202020204" pitchFamily="34" charset="0"/>
              <a:buChar char="•"/>
            </a:pPr>
            <a:r>
              <a:rPr lang="en-US" sz="1600" dirty="0" smtClean="0">
                <a:solidFill>
                  <a:prstClr val="black"/>
                </a:solidFill>
              </a:rPr>
              <a:t>JVM</a:t>
            </a:r>
          </a:p>
          <a:p>
            <a:pPr marL="171450" indent="-171450" defTabSz="1234362">
              <a:buFont typeface="Arial" panose="020B0604020202020204" pitchFamily="34" charset="0"/>
              <a:buChar char="•"/>
            </a:pPr>
            <a:r>
              <a:rPr lang="en-US" sz="1600" dirty="0" smtClean="0">
                <a:solidFill>
                  <a:prstClr val="black"/>
                </a:solidFill>
              </a:rPr>
              <a:t>Bytecode</a:t>
            </a:r>
          </a:p>
          <a:p>
            <a:pPr marL="171450" indent="-171450" defTabSz="1234362">
              <a:buFont typeface="Arial" panose="020B0604020202020204" pitchFamily="34" charset="0"/>
              <a:buChar char="•"/>
            </a:pPr>
            <a:r>
              <a:rPr lang="en-US" sz="1600" dirty="0" smtClean="0">
                <a:solidFill>
                  <a:prstClr val="black"/>
                </a:solidFill>
              </a:rPr>
              <a:t>Functional </a:t>
            </a:r>
            <a:r>
              <a:rPr lang="en-US" sz="1600" dirty="0">
                <a:solidFill>
                  <a:prstClr val="black"/>
                </a:solidFill>
              </a:rPr>
              <a:t>spec</a:t>
            </a:r>
          </a:p>
          <a:p>
            <a:pPr marL="385763" indent="-385763" defTabSz="1234362">
              <a:buFont typeface="Arial" panose="020B0604020202020204" pitchFamily="34" charset="0"/>
              <a:buChar char="•"/>
            </a:pPr>
            <a:endParaRPr lang="en-US" sz="1600" dirty="0">
              <a:solidFill>
                <a:prstClr val="black"/>
              </a:solidFill>
            </a:endParaRPr>
          </a:p>
          <a:p>
            <a:pPr defTabSz="1234362"/>
            <a:r>
              <a:rPr lang="en-US" sz="1600" b="1" dirty="0">
                <a:solidFill>
                  <a:prstClr val="black"/>
                </a:solidFill>
              </a:rPr>
              <a:t>Situational Awareness (SA)</a:t>
            </a:r>
          </a:p>
          <a:p>
            <a:pPr marL="171450" indent="-171450" defTabSz="1234362">
              <a:buFont typeface="Arial" panose="020B0604020202020204" pitchFamily="34" charset="0"/>
              <a:buChar char="•"/>
            </a:pPr>
            <a:r>
              <a:rPr lang="en-US" sz="1600" dirty="0" smtClean="0">
                <a:solidFill>
                  <a:prstClr val="black"/>
                </a:solidFill>
              </a:rPr>
              <a:t>Signal</a:t>
            </a:r>
          </a:p>
          <a:p>
            <a:pPr marL="171450" indent="-171450" defTabSz="1234362">
              <a:buFont typeface="Arial" panose="020B0604020202020204" pitchFamily="34" charset="0"/>
              <a:buChar char="•"/>
            </a:pPr>
            <a:r>
              <a:rPr lang="en-US" sz="1600" dirty="0" smtClean="0">
                <a:solidFill>
                  <a:prstClr val="black"/>
                </a:solidFill>
              </a:rPr>
              <a:t>Network</a:t>
            </a:r>
          </a:p>
          <a:p>
            <a:pPr marL="171450" indent="-171450" defTabSz="1234362">
              <a:buFont typeface="Arial" panose="020B0604020202020204" pitchFamily="34" charset="0"/>
              <a:buChar char="•"/>
            </a:pPr>
            <a:r>
              <a:rPr lang="en-US" sz="1600" dirty="0" smtClean="0">
                <a:solidFill>
                  <a:prstClr val="black"/>
                </a:solidFill>
              </a:rPr>
              <a:t>GPS</a:t>
            </a:r>
          </a:p>
          <a:p>
            <a:pPr marL="171450" indent="-171450" defTabSz="1234362">
              <a:buFont typeface="Arial" panose="020B0604020202020204" pitchFamily="34" charset="0"/>
              <a:buChar char="•"/>
            </a:pPr>
            <a:r>
              <a:rPr lang="en-US" sz="1600" dirty="0" smtClean="0">
                <a:solidFill>
                  <a:prstClr val="black"/>
                </a:solidFill>
              </a:rPr>
              <a:t>Compression</a:t>
            </a:r>
          </a:p>
          <a:p>
            <a:pPr marL="171450" indent="-171450" defTabSz="1234362">
              <a:buFont typeface="Arial" panose="020B0604020202020204" pitchFamily="34" charset="0"/>
              <a:buChar char="•"/>
            </a:pPr>
            <a:r>
              <a:rPr lang="en-US" sz="1600" dirty="0" smtClean="0">
                <a:solidFill>
                  <a:prstClr val="black"/>
                </a:solidFill>
              </a:rPr>
              <a:t>Encryption</a:t>
            </a:r>
            <a:endParaRPr lang="en-US" sz="1600" dirty="0">
              <a:solidFill>
                <a:prstClr val="black"/>
              </a:solidFill>
            </a:endParaRPr>
          </a:p>
          <a:p>
            <a:pPr marL="1002983" lvl="1" indent="-385763" defTabSz="1234362">
              <a:buFont typeface="Arial" panose="020B0604020202020204" pitchFamily="34" charset="0"/>
              <a:buChar char="•"/>
            </a:pPr>
            <a:endParaRPr lang="en-US" sz="1200" dirty="0">
              <a:solidFill>
                <a:prstClr val="black"/>
              </a:solidFill>
            </a:endParaRPr>
          </a:p>
        </p:txBody>
      </p:sp>
      <p:sp>
        <p:nvSpPr>
          <p:cNvPr id="168" name="TextBox 167"/>
          <p:cNvSpPr txBox="1"/>
          <p:nvPr/>
        </p:nvSpPr>
        <p:spPr>
          <a:xfrm>
            <a:off x="329877" y="11498837"/>
            <a:ext cx="4998291" cy="584775"/>
          </a:xfrm>
          <a:prstGeom prst="rect">
            <a:avLst/>
          </a:prstGeom>
          <a:noFill/>
        </p:spPr>
        <p:txBody>
          <a:bodyPr wrap="none" rtlCol="0">
            <a:spAutoFit/>
          </a:bodyPr>
          <a:lstStyle/>
          <a:p>
            <a:pPr defTabSz="1234362"/>
            <a:r>
              <a:rPr lang="en-US" sz="3200" b="1" i="1" dirty="0">
                <a:solidFill>
                  <a:prstClr val="black"/>
                </a:solidFill>
              </a:rPr>
              <a:t>1: Ingest domain knowledge</a:t>
            </a:r>
          </a:p>
        </p:txBody>
      </p:sp>
      <p:sp>
        <p:nvSpPr>
          <p:cNvPr id="169" name="TextBox 168"/>
          <p:cNvSpPr txBox="1"/>
          <p:nvPr/>
        </p:nvSpPr>
        <p:spPr>
          <a:xfrm>
            <a:off x="1932130" y="14612745"/>
            <a:ext cx="4023730" cy="840230"/>
          </a:xfrm>
          <a:prstGeom prst="rect">
            <a:avLst/>
          </a:prstGeom>
          <a:noFill/>
        </p:spPr>
        <p:txBody>
          <a:bodyPr wrap="none" rtlCol="0">
            <a:spAutoFit/>
          </a:bodyPr>
          <a:lstStyle/>
          <a:p>
            <a:pPr defTabSz="1234362"/>
            <a:r>
              <a:rPr lang="en-US" sz="2400" b="1" i="1" dirty="0">
                <a:solidFill>
                  <a:prstClr val="black"/>
                </a:solidFill>
              </a:rPr>
              <a:t>2: Auto-generate </a:t>
            </a:r>
            <a:r>
              <a:rPr lang="en-US" sz="2400" b="1" i="1" dirty="0" smtClean="0">
                <a:solidFill>
                  <a:prstClr val="black"/>
                </a:solidFill>
              </a:rPr>
              <a:t>annotations</a:t>
            </a:r>
            <a:endParaRPr lang="en-US" sz="2400" b="1" i="1" dirty="0">
              <a:solidFill>
                <a:prstClr val="black"/>
              </a:solidFill>
            </a:endParaRPr>
          </a:p>
          <a:p>
            <a:pPr defTabSz="1234362"/>
            <a:r>
              <a:rPr lang="en-US" sz="2400" b="1" i="1" dirty="0" smtClean="0">
                <a:solidFill>
                  <a:prstClr val="black"/>
                </a:solidFill>
              </a:rPr>
              <a:t>(Java bindings)</a:t>
            </a:r>
            <a:endParaRPr lang="en-US" sz="2400" b="1" i="1" dirty="0">
              <a:solidFill>
                <a:prstClr val="black"/>
              </a:solidFill>
            </a:endParaRPr>
          </a:p>
        </p:txBody>
      </p:sp>
      <p:cxnSp>
        <p:nvCxnSpPr>
          <p:cNvPr id="170" name="Straight Connector 169"/>
          <p:cNvCxnSpPr/>
          <p:nvPr/>
        </p:nvCxnSpPr>
        <p:spPr>
          <a:xfrm>
            <a:off x="13329086" y="1295788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3131325" y="12957215"/>
            <a:ext cx="197762" cy="670"/>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p:cNvCxnSpPr>
            <a:stCxn id="157" idx="5"/>
            <a:endCxn id="164" idx="1"/>
          </p:cNvCxnSpPr>
          <p:nvPr/>
        </p:nvCxnSpPr>
        <p:spPr>
          <a:xfrm>
            <a:off x="13146568" y="13208415"/>
            <a:ext cx="197758" cy="49945"/>
          </a:xfrm>
          <a:prstGeom prst="line">
            <a:avLst/>
          </a:prstGeom>
        </p:spPr>
        <p:style>
          <a:lnRef idx="1">
            <a:schemeClr val="dk1"/>
          </a:lnRef>
          <a:fillRef idx="0">
            <a:schemeClr val="dk1"/>
          </a:fillRef>
          <a:effectRef idx="0">
            <a:schemeClr val="dk1"/>
          </a:effectRef>
          <a:fontRef idx="minor">
            <a:schemeClr val="tx1"/>
          </a:fontRef>
        </p:style>
      </p:cxnSp>
      <p:sp>
        <p:nvSpPr>
          <p:cNvPr id="173" name="TextBox 172"/>
          <p:cNvSpPr txBox="1"/>
          <p:nvPr/>
        </p:nvSpPr>
        <p:spPr>
          <a:xfrm>
            <a:off x="13322908" y="13557753"/>
            <a:ext cx="1945063" cy="46628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1234362"/>
            <a:r>
              <a:rPr lang="en-US" sz="2430" dirty="0" smtClean="0">
                <a:solidFill>
                  <a:prstClr val="black"/>
                </a:solidFill>
              </a:rPr>
              <a:t>.</a:t>
            </a:r>
            <a:r>
              <a:rPr lang="en-US" sz="2430" dirty="0" err="1">
                <a:solidFill>
                  <a:prstClr val="black"/>
                </a:solidFill>
              </a:rPr>
              <a:t>ttl</a:t>
            </a:r>
            <a:r>
              <a:rPr lang="en-US" sz="2430" dirty="0">
                <a:solidFill>
                  <a:prstClr val="black"/>
                </a:solidFill>
              </a:rPr>
              <a:t>, .</a:t>
            </a:r>
            <a:r>
              <a:rPr lang="en-US" sz="2430" dirty="0" err="1">
                <a:solidFill>
                  <a:prstClr val="black"/>
                </a:solidFill>
              </a:rPr>
              <a:t>rdf</a:t>
            </a:r>
            <a:r>
              <a:rPr lang="en-US" sz="2430" dirty="0" smtClean="0">
                <a:solidFill>
                  <a:prstClr val="black"/>
                </a:solidFill>
              </a:rPr>
              <a:t>, .</a:t>
            </a:r>
            <a:r>
              <a:rPr lang="en-US" sz="2430" dirty="0">
                <a:solidFill>
                  <a:prstClr val="black"/>
                </a:solidFill>
              </a:rPr>
              <a:t>owl</a:t>
            </a:r>
          </a:p>
        </p:txBody>
      </p:sp>
      <p:sp>
        <p:nvSpPr>
          <p:cNvPr id="174" name="Snip Single Corner Rectangle 173"/>
          <p:cNvSpPr/>
          <p:nvPr/>
        </p:nvSpPr>
        <p:spPr>
          <a:xfrm>
            <a:off x="100237" y="14600024"/>
            <a:ext cx="1803383" cy="851275"/>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a:solidFill>
                  <a:prstClr val="black"/>
                </a:solidFill>
              </a:rPr>
              <a:t>Annotation </a:t>
            </a:r>
          </a:p>
          <a:p>
            <a:pPr defTabSz="1234362"/>
            <a:r>
              <a:rPr lang="en-US" sz="2430" dirty="0">
                <a:solidFill>
                  <a:prstClr val="black"/>
                </a:solidFill>
              </a:rPr>
              <a:t>generator</a:t>
            </a:r>
          </a:p>
        </p:txBody>
      </p:sp>
      <p:cxnSp>
        <p:nvCxnSpPr>
          <p:cNvPr id="175" name="Straight Arrow Connector 174"/>
          <p:cNvCxnSpPr>
            <a:stCxn id="158" idx="2"/>
            <a:endCxn id="163" idx="0"/>
          </p:cNvCxnSpPr>
          <p:nvPr/>
        </p:nvCxnSpPr>
        <p:spPr>
          <a:xfrm flipH="1">
            <a:off x="11967442" y="11850991"/>
            <a:ext cx="2909" cy="99726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6" name="Rectangle 175"/>
          <p:cNvSpPr/>
          <p:nvPr/>
        </p:nvSpPr>
        <p:spPr>
          <a:xfrm>
            <a:off x="5742500" y="13162769"/>
            <a:ext cx="426720" cy="449404"/>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7" name="Elbow Connector 176"/>
          <p:cNvCxnSpPr>
            <a:stCxn id="159" idx="3"/>
            <a:endCxn id="157" idx="2"/>
          </p:cNvCxnSpPr>
          <p:nvPr/>
        </p:nvCxnSpPr>
        <p:spPr>
          <a:xfrm>
            <a:off x="8831853" y="13673990"/>
            <a:ext cx="2055953" cy="5686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78" name="Rectangle 177"/>
          <p:cNvSpPr/>
          <p:nvPr/>
        </p:nvSpPr>
        <p:spPr>
          <a:xfrm>
            <a:off x="331496" y="13847974"/>
            <a:ext cx="426720" cy="449404"/>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9" name="Rectangle 178"/>
          <p:cNvSpPr/>
          <p:nvPr/>
        </p:nvSpPr>
        <p:spPr>
          <a:xfrm>
            <a:off x="0" y="16258031"/>
            <a:ext cx="426720" cy="449404"/>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80" name="Group 179"/>
          <p:cNvGrpSpPr/>
          <p:nvPr/>
        </p:nvGrpSpPr>
        <p:grpSpPr>
          <a:xfrm>
            <a:off x="4880103" y="19037141"/>
            <a:ext cx="1256741" cy="1402626"/>
            <a:chOff x="11463518" y="16522231"/>
            <a:chExt cx="1256741" cy="1402626"/>
          </a:xfrm>
        </p:grpSpPr>
        <p:sp>
          <p:nvSpPr>
            <p:cNvPr id="181" name="Folded Corner 180"/>
            <p:cNvSpPr/>
            <p:nvPr/>
          </p:nvSpPr>
          <p:spPr>
            <a:xfrm>
              <a:off x="11463518" y="16522231"/>
              <a:ext cx="864108"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2" name="Folded Corner 181"/>
            <p:cNvSpPr/>
            <p:nvPr/>
          </p:nvSpPr>
          <p:spPr>
            <a:xfrm>
              <a:off x="11559530" y="16618243"/>
              <a:ext cx="864108"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3" name="Folded Corner 182"/>
            <p:cNvSpPr/>
            <p:nvPr/>
          </p:nvSpPr>
          <p:spPr>
            <a:xfrm>
              <a:off x="11655542" y="16714255"/>
              <a:ext cx="864108"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4" name="Folded Corner 183"/>
            <p:cNvSpPr/>
            <p:nvPr/>
          </p:nvSpPr>
          <p:spPr>
            <a:xfrm>
              <a:off x="11759794" y="16810267"/>
              <a:ext cx="864108"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5" name="Folded Corner 184"/>
            <p:cNvSpPr/>
            <p:nvPr/>
          </p:nvSpPr>
          <p:spPr>
            <a:xfrm>
              <a:off x="11856151" y="16906279"/>
              <a:ext cx="864108"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.class</a:t>
              </a:r>
            </a:p>
          </p:txBody>
        </p:sp>
      </p:grpSp>
      <p:grpSp>
        <p:nvGrpSpPr>
          <p:cNvPr id="186" name="Group 185"/>
          <p:cNvGrpSpPr/>
          <p:nvPr/>
        </p:nvGrpSpPr>
        <p:grpSpPr>
          <a:xfrm>
            <a:off x="2115106" y="19313248"/>
            <a:ext cx="1256741" cy="1402626"/>
            <a:chOff x="371741" y="4138684"/>
            <a:chExt cx="930919" cy="1038982"/>
          </a:xfrm>
        </p:grpSpPr>
        <p:sp>
          <p:nvSpPr>
            <p:cNvPr id="187" name="Folded Corner 186"/>
            <p:cNvSpPr/>
            <p:nvPr/>
          </p:nvSpPr>
          <p:spPr>
            <a:xfrm>
              <a:off x="371741" y="4138684"/>
              <a:ext cx="640080" cy="754502"/>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8" name="Folded Corner 187"/>
            <p:cNvSpPr/>
            <p:nvPr/>
          </p:nvSpPr>
          <p:spPr>
            <a:xfrm>
              <a:off x="442861" y="4209804"/>
              <a:ext cx="640080" cy="754502"/>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89" name="Folded Corner 188"/>
            <p:cNvSpPr/>
            <p:nvPr/>
          </p:nvSpPr>
          <p:spPr>
            <a:xfrm>
              <a:off x="513981" y="4280924"/>
              <a:ext cx="640080" cy="754502"/>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sp>
          <p:nvSpPr>
            <p:cNvPr id="190" name="Folded Corner 189"/>
            <p:cNvSpPr/>
            <p:nvPr/>
          </p:nvSpPr>
          <p:spPr>
            <a:xfrm>
              <a:off x="591205" y="4352044"/>
              <a:ext cx="640080" cy="754502"/>
            </a:xfrm>
            <a:prstGeom prst="foldedCorner">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white"/>
                  </a:solidFill>
                </a:rPr>
                <a:t>.java</a:t>
              </a:r>
            </a:p>
          </p:txBody>
        </p:sp>
        <p:sp>
          <p:nvSpPr>
            <p:cNvPr id="191" name="Folded Corner 190"/>
            <p:cNvSpPr/>
            <p:nvPr/>
          </p:nvSpPr>
          <p:spPr>
            <a:xfrm>
              <a:off x="662580" y="4423164"/>
              <a:ext cx="640080" cy="754502"/>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.java</a:t>
              </a:r>
            </a:p>
          </p:txBody>
        </p:sp>
      </p:grpSp>
      <p:sp>
        <p:nvSpPr>
          <p:cNvPr id="192" name="Flowchart: Magnetic Disk 191"/>
          <p:cNvSpPr/>
          <p:nvPr/>
        </p:nvSpPr>
        <p:spPr>
          <a:xfrm>
            <a:off x="6524785" y="19516316"/>
            <a:ext cx="658368" cy="827075"/>
          </a:xfrm>
          <a:prstGeom prst="flowChartMagneticDisk">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algn="ctr" defTabSz="1234362"/>
            <a:r>
              <a:rPr lang="en-US" sz="2430" dirty="0">
                <a:solidFill>
                  <a:prstClr val="black"/>
                </a:solidFill>
              </a:rPr>
              <a:t>JAR</a:t>
            </a:r>
          </a:p>
        </p:txBody>
      </p:sp>
      <p:cxnSp>
        <p:nvCxnSpPr>
          <p:cNvPr id="193" name="Elbow Connector 192"/>
          <p:cNvCxnSpPr>
            <a:stCxn id="185" idx="3"/>
            <a:endCxn id="192" idx="2"/>
          </p:cNvCxnSpPr>
          <p:nvPr/>
        </p:nvCxnSpPr>
        <p:spPr>
          <a:xfrm flipV="1">
            <a:off x="6136844" y="19929854"/>
            <a:ext cx="387941" cy="62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94" name="Elbow Connector 193"/>
          <p:cNvCxnSpPr>
            <a:stCxn id="187" idx="0"/>
            <a:endCxn id="181" idx="1"/>
          </p:cNvCxnSpPr>
          <p:nvPr/>
        </p:nvCxnSpPr>
        <p:spPr>
          <a:xfrm rot="16200000" flipH="1">
            <a:off x="3597040" y="18263368"/>
            <a:ext cx="233182" cy="2332943"/>
          </a:xfrm>
          <a:prstGeom prst="bentConnector4">
            <a:avLst>
              <a:gd name="adj1" fmla="val -98035"/>
              <a:gd name="adj2" fmla="val 64268"/>
            </a:avLst>
          </a:prstGeom>
          <a:ln>
            <a:tailEnd type="triangle"/>
          </a:ln>
        </p:spPr>
        <p:style>
          <a:lnRef idx="3">
            <a:schemeClr val="dk1"/>
          </a:lnRef>
          <a:fillRef idx="0">
            <a:schemeClr val="dk1"/>
          </a:fillRef>
          <a:effectRef idx="2">
            <a:schemeClr val="dk1"/>
          </a:effectRef>
          <a:fontRef idx="minor">
            <a:schemeClr val="tx1"/>
          </a:fontRef>
        </p:style>
      </p:cxnSp>
      <p:sp>
        <p:nvSpPr>
          <p:cNvPr id="195" name="TextBox 194"/>
          <p:cNvSpPr txBox="1"/>
          <p:nvPr/>
        </p:nvSpPr>
        <p:spPr>
          <a:xfrm>
            <a:off x="2547159" y="18657760"/>
            <a:ext cx="1548822" cy="466281"/>
          </a:xfrm>
          <a:prstGeom prst="rect">
            <a:avLst/>
          </a:prstGeom>
          <a:noFill/>
        </p:spPr>
        <p:txBody>
          <a:bodyPr wrap="none" rtlCol="0">
            <a:spAutoFit/>
          </a:bodyPr>
          <a:lstStyle/>
          <a:p>
            <a:pPr defTabSz="1234362"/>
            <a:r>
              <a:rPr lang="en-US" sz="2400" b="1" i="1" dirty="0">
                <a:solidFill>
                  <a:prstClr val="black"/>
                </a:solidFill>
              </a:rPr>
              <a:t>4: Compile</a:t>
            </a:r>
          </a:p>
        </p:txBody>
      </p:sp>
      <p:sp>
        <p:nvSpPr>
          <p:cNvPr id="196" name="TextBox 195"/>
          <p:cNvSpPr txBox="1"/>
          <p:nvPr/>
        </p:nvSpPr>
        <p:spPr>
          <a:xfrm>
            <a:off x="5616455" y="18681554"/>
            <a:ext cx="1578317" cy="466281"/>
          </a:xfrm>
          <a:prstGeom prst="rect">
            <a:avLst/>
          </a:prstGeom>
          <a:noFill/>
        </p:spPr>
        <p:txBody>
          <a:bodyPr wrap="none" rtlCol="0">
            <a:spAutoFit/>
          </a:bodyPr>
          <a:lstStyle/>
          <a:p>
            <a:pPr defTabSz="1234362"/>
            <a:r>
              <a:rPr lang="en-US" sz="2400" b="1" i="1" dirty="0">
                <a:solidFill>
                  <a:prstClr val="black"/>
                </a:solidFill>
              </a:rPr>
              <a:t>5: Package</a:t>
            </a:r>
          </a:p>
        </p:txBody>
      </p:sp>
      <p:sp>
        <p:nvSpPr>
          <p:cNvPr id="197" name="Folded Corner 196"/>
          <p:cNvSpPr/>
          <p:nvPr/>
        </p:nvSpPr>
        <p:spPr>
          <a:xfrm>
            <a:off x="3490163" y="19697296"/>
            <a:ext cx="1113286" cy="1018578"/>
          </a:xfrm>
          <a:prstGeom prst="foldedCorner">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algn="ctr" defTabSz="1234362"/>
            <a:r>
              <a:rPr lang="en-US" sz="2430" dirty="0" smtClean="0">
                <a:solidFill>
                  <a:prstClr val="black"/>
                </a:solidFill>
              </a:rPr>
              <a:t>.</a:t>
            </a:r>
            <a:r>
              <a:rPr lang="en-US" sz="2430" dirty="0" err="1" smtClean="0">
                <a:solidFill>
                  <a:prstClr val="black"/>
                </a:solidFill>
              </a:rPr>
              <a:t>gradle</a:t>
            </a:r>
            <a:endParaRPr lang="en-US" sz="2430" dirty="0">
              <a:solidFill>
                <a:prstClr val="black"/>
              </a:solidFill>
            </a:endParaRPr>
          </a:p>
        </p:txBody>
      </p:sp>
      <p:cxnSp>
        <p:nvCxnSpPr>
          <p:cNvPr id="198" name="Elbow Connector 197"/>
          <p:cNvCxnSpPr>
            <a:stCxn id="197" idx="0"/>
            <a:endCxn id="181" idx="1"/>
          </p:cNvCxnSpPr>
          <p:nvPr/>
        </p:nvCxnSpPr>
        <p:spPr>
          <a:xfrm rot="5400000" flipH="1" flipV="1">
            <a:off x="4388021" y="19205215"/>
            <a:ext cx="150866" cy="83329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99" name="Elbow Connector 198"/>
          <p:cNvCxnSpPr>
            <a:endCxn id="187" idx="1"/>
          </p:cNvCxnSpPr>
          <p:nvPr/>
        </p:nvCxnSpPr>
        <p:spPr>
          <a:xfrm rot="16200000" flipH="1">
            <a:off x="151576" y="17859007"/>
            <a:ext cx="2025312" cy="190174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00" name="Rectangle 199"/>
          <p:cNvSpPr/>
          <p:nvPr/>
        </p:nvSpPr>
        <p:spPr>
          <a:xfrm>
            <a:off x="313747" y="17347821"/>
            <a:ext cx="426720" cy="449404"/>
          </a:xfrm>
          <a:prstGeom prst="rect">
            <a:avLst/>
          </a:prstGeom>
          <a:solidFill>
            <a:schemeClr val="lt1">
              <a:alpha val="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1" name="Picture 200"/>
          <p:cNvPicPr>
            <a:picLocks noChangeAspect="1"/>
          </p:cNvPicPr>
          <p:nvPr/>
        </p:nvPicPr>
        <p:blipFill>
          <a:blip r:embed="rId4"/>
          <a:stretch>
            <a:fillRect/>
          </a:stretch>
        </p:blipFill>
        <p:spPr>
          <a:xfrm>
            <a:off x="294525" y="18792351"/>
            <a:ext cx="921865" cy="873628"/>
          </a:xfrm>
          <a:prstGeom prst="rect">
            <a:avLst/>
          </a:prstGeom>
        </p:spPr>
      </p:pic>
      <p:sp>
        <p:nvSpPr>
          <p:cNvPr id="202" name="TextBox 201"/>
          <p:cNvSpPr txBox="1"/>
          <p:nvPr/>
        </p:nvSpPr>
        <p:spPr>
          <a:xfrm>
            <a:off x="392533" y="18045707"/>
            <a:ext cx="7472110" cy="461665"/>
          </a:xfrm>
          <a:prstGeom prst="rect">
            <a:avLst/>
          </a:prstGeom>
          <a:noFill/>
        </p:spPr>
        <p:txBody>
          <a:bodyPr wrap="none" rtlCol="0">
            <a:spAutoFit/>
          </a:bodyPr>
          <a:lstStyle/>
          <a:p>
            <a:pPr defTabSz="1234362"/>
            <a:r>
              <a:rPr lang="en-US" sz="2400" b="1" i="1" dirty="0">
                <a:solidFill>
                  <a:prstClr val="black"/>
                </a:solidFill>
              </a:rPr>
              <a:t>3: Software </a:t>
            </a:r>
            <a:r>
              <a:rPr lang="en-US" sz="2400" b="1" i="1" dirty="0" smtClean="0">
                <a:solidFill>
                  <a:prstClr val="black"/>
                </a:solidFill>
              </a:rPr>
              <a:t>development + lightweight semantic markup</a:t>
            </a:r>
            <a:endParaRPr lang="en-US" sz="2400" b="1" i="1" dirty="0">
              <a:solidFill>
                <a:prstClr val="black"/>
              </a:solidFill>
            </a:endParaRPr>
          </a:p>
        </p:txBody>
      </p:sp>
      <p:sp>
        <p:nvSpPr>
          <p:cNvPr id="203" name="Snip Single Corner Rectangle 202"/>
          <p:cNvSpPr/>
          <p:nvPr/>
        </p:nvSpPr>
        <p:spPr>
          <a:xfrm>
            <a:off x="11382289" y="19505041"/>
            <a:ext cx="4440518" cy="848580"/>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err="1" smtClean="0">
                <a:solidFill>
                  <a:prstClr val="black"/>
                </a:solidFill>
              </a:rPr>
              <a:t>Decompiler</a:t>
            </a:r>
            <a:endParaRPr lang="en-US" sz="2430" dirty="0">
              <a:solidFill>
                <a:prstClr val="black"/>
              </a:solidFill>
            </a:endParaRPr>
          </a:p>
        </p:txBody>
      </p:sp>
      <p:cxnSp>
        <p:nvCxnSpPr>
          <p:cNvPr id="204" name="Straight Arrow Connector 203"/>
          <p:cNvCxnSpPr>
            <a:stCxn id="192" idx="4"/>
            <a:endCxn id="203" idx="2"/>
          </p:cNvCxnSpPr>
          <p:nvPr/>
        </p:nvCxnSpPr>
        <p:spPr>
          <a:xfrm flipV="1">
            <a:off x="7183153" y="19929331"/>
            <a:ext cx="4199136" cy="523"/>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205" name="TextBox 204"/>
          <p:cNvSpPr txBox="1"/>
          <p:nvPr/>
        </p:nvSpPr>
        <p:spPr>
          <a:xfrm>
            <a:off x="7283424" y="19445587"/>
            <a:ext cx="3488647" cy="466281"/>
          </a:xfrm>
          <a:prstGeom prst="rect">
            <a:avLst/>
          </a:prstGeom>
          <a:noFill/>
        </p:spPr>
        <p:txBody>
          <a:bodyPr wrap="none" rtlCol="0">
            <a:spAutoFit/>
          </a:bodyPr>
          <a:lstStyle/>
          <a:p>
            <a:pPr defTabSz="1234362"/>
            <a:r>
              <a:rPr lang="en-US" sz="2400" b="1" i="1" dirty="0">
                <a:solidFill>
                  <a:prstClr val="black"/>
                </a:solidFill>
              </a:rPr>
              <a:t>6: Decompile and analyze</a:t>
            </a:r>
          </a:p>
        </p:txBody>
      </p:sp>
      <p:grpSp>
        <p:nvGrpSpPr>
          <p:cNvPr id="206" name="Group 205"/>
          <p:cNvGrpSpPr/>
          <p:nvPr/>
        </p:nvGrpSpPr>
        <p:grpSpPr>
          <a:xfrm>
            <a:off x="11023605" y="15913611"/>
            <a:ext cx="1212006" cy="3599281"/>
            <a:chOff x="4522217" y="12755237"/>
            <a:chExt cx="1212006" cy="3599281"/>
          </a:xfrm>
        </p:grpSpPr>
        <p:cxnSp>
          <p:nvCxnSpPr>
            <p:cNvPr id="207" name="Straight Arrow Connector 206"/>
            <p:cNvCxnSpPr>
              <a:endCxn id="210" idx="2"/>
            </p:cNvCxnSpPr>
            <p:nvPr/>
          </p:nvCxnSpPr>
          <p:spPr>
            <a:xfrm flipV="1">
              <a:off x="5308584" y="16185600"/>
              <a:ext cx="2" cy="1689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8" name="Group 207"/>
            <p:cNvGrpSpPr/>
            <p:nvPr/>
          </p:nvGrpSpPr>
          <p:grpSpPr>
            <a:xfrm>
              <a:off x="4522217" y="12755237"/>
              <a:ext cx="1212006" cy="3430363"/>
              <a:chOff x="4522217" y="12755237"/>
              <a:chExt cx="1212006" cy="3430363"/>
            </a:xfrm>
          </p:grpSpPr>
          <p:sp>
            <p:nvSpPr>
              <p:cNvPr id="209" name="Snip Single Corner Rectangle 208"/>
              <p:cNvSpPr/>
              <p:nvPr/>
            </p:nvSpPr>
            <p:spPr>
              <a:xfrm rot="16200000">
                <a:off x="4509590" y="13128593"/>
                <a:ext cx="1597988" cy="851275"/>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a:solidFill>
                      <a:prstClr val="black"/>
                    </a:solidFill>
                  </a:rPr>
                  <a:t>Annotation </a:t>
                </a:r>
              </a:p>
              <a:p>
                <a:pPr defTabSz="1234362"/>
                <a:r>
                  <a:rPr lang="en-US" sz="2430" dirty="0">
                    <a:solidFill>
                      <a:prstClr val="black"/>
                    </a:solidFill>
                  </a:rPr>
                  <a:t>parser</a:t>
                </a:r>
              </a:p>
            </p:txBody>
          </p:sp>
          <p:sp>
            <p:nvSpPr>
              <p:cNvPr id="210" name="Snip Single Corner Rectangle 209"/>
              <p:cNvSpPr/>
              <p:nvPr/>
            </p:nvSpPr>
            <p:spPr>
              <a:xfrm rot="16200000">
                <a:off x="4535210" y="14986587"/>
                <a:ext cx="1546751" cy="851275"/>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a:solidFill>
                      <a:prstClr val="black"/>
                    </a:solidFill>
                  </a:rPr>
                  <a:t>Dataflow </a:t>
                </a:r>
              </a:p>
              <a:p>
                <a:pPr defTabSz="1234362"/>
                <a:r>
                  <a:rPr lang="en-US" sz="2430" dirty="0">
                    <a:solidFill>
                      <a:prstClr val="black"/>
                    </a:solidFill>
                  </a:rPr>
                  <a:t>analyzer</a:t>
                </a:r>
              </a:p>
            </p:txBody>
          </p:sp>
          <p:cxnSp>
            <p:nvCxnSpPr>
              <p:cNvPr id="211" name="Straight Arrow Connector 210"/>
              <p:cNvCxnSpPr>
                <a:stCxn id="210" idx="0"/>
                <a:endCxn id="209" idx="2"/>
              </p:cNvCxnSpPr>
              <p:nvPr/>
            </p:nvCxnSpPr>
            <p:spPr>
              <a:xfrm flipH="1" flipV="1">
                <a:off x="5308585" y="14353225"/>
                <a:ext cx="1" cy="2856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2" name="TextBox 211"/>
              <p:cNvSpPr txBox="1"/>
              <p:nvPr/>
            </p:nvSpPr>
            <p:spPr>
              <a:xfrm rot="16200000">
                <a:off x="3503477" y="14662836"/>
                <a:ext cx="2503762" cy="466281"/>
              </a:xfrm>
              <a:prstGeom prst="rect">
                <a:avLst/>
              </a:prstGeom>
              <a:noFill/>
            </p:spPr>
            <p:txBody>
              <a:bodyPr wrap="none" rtlCol="0">
                <a:spAutoFit/>
              </a:bodyPr>
              <a:lstStyle/>
              <a:p>
                <a:pPr defTabSz="1234362"/>
                <a:r>
                  <a:rPr lang="en-US" sz="2430" b="1" i="1" dirty="0">
                    <a:solidFill>
                      <a:prstClr val="black"/>
                    </a:solidFill>
                  </a:rPr>
                  <a:t>6a: Static analysis</a:t>
                </a:r>
              </a:p>
            </p:txBody>
          </p:sp>
        </p:grpSp>
      </p:grpSp>
      <p:sp>
        <p:nvSpPr>
          <p:cNvPr id="213" name="Snip Single Corner Rectangle 212"/>
          <p:cNvSpPr/>
          <p:nvPr/>
        </p:nvSpPr>
        <p:spPr>
          <a:xfrm>
            <a:off x="9271639" y="13269947"/>
            <a:ext cx="1373155" cy="851275"/>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smtClean="0">
                <a:solidFill>
                  <a:prstClr val="black"/>
                </a:solidFill>
              </a:rPr>
              <a:t>Semantic </a:t>
            </a:r>
          </a:p>
          <a:p>
            <a:pPr defTabSz="1234362"/>
            <a:r>
              <a:rPr lang="en-US" sz="2430" dirty="0" smtClean="0">
                <a:solidFill>
                  <a:prstClr val="black"/>
                </a:solidFill>
              </a:rPr>
              <a:t>inference</a:t>
            </a:r>
            <a:endParaRPr lang="en-US" sz="2430" dirty="0">
              <a:solidFill>
                <a:prstClr val="black"/>
              </a:solidFill>
            </a:endParaRPr>
          </a:p>
        </p:txBody>
      </p:sp>
      <p:sp>
        <p:nvSpPr>
          <p:cNvPr id="214" name="TextBox 213"/>
          <p:cNvSpPr txBox="1"/>
          <p:nvPr/>
        </p:nvSpPr>
        <p:spPr>
          <a:xfrm>
            <a:off x="9160993" y="12785755"/>
            <a:ext cx="1447063" cy="491225"/>
          </a:xfrm>
          <a:prstGeom prst="rect">
            <a:avLst/>
          </a:prstGeom>
          <a:noFill/>
        </p:spPr>
        <p:txBody>
          <a:bodyPr wrap="none" rtlCol="0">
            <a:spAutoFit/>
          </a:bodyPr>
          <a:lstStyle/>
          <a:p>
            <a:r>
              <a:rPr lang="en-US" dirty="0" smtClean="0"/>
              <a:t>{A,B} -&gt; C</a:t>
            </a:r>
            <a:endParaRPr lang="en-US" dirty="0"/>
          </a:p>
        </p:txBody>
      </p:sp>
      <p:grpSp>
        <p:nvGrpSpPr>
          <p:cNvPr id="215" name="Group 214"/>
          <p:cNvGrpSpPr/>
          <p:nvPr/>
        </p:nvGrpSpPr>
        <p:grpSpPr>
          <a:xfrm>
            <a:off x="12807335" y="15913612"/>
            <a:ext cx="1224145" cy="3432727"/>
            <a:chOff x="11811311" y="22837609"/>
            <a:chExt cx="1224145" cy="3432727"/>
          </a:xfrm>
        </p:grpSpPr>
        <p:sp>
          <p:nvSpPr>
            <p:cNvPr id="216" name="Snip Single Corner Rectangle 215"/>
            <p:cNvSpPr/>
            <p:nvPr/>
          </p:nvSpPr>
          <p:spPr>
            <a:xfrm rot="16200000">
              <a:off x="11768832" y="25007117"/>
              <a:ext cx="1675163" cy="851275"/>
            </a:xfrm>
            <a:prstGeom prst="snip1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err="1" smtClean="0">
                  <a:solidFill>
                    <a:prstClr val="black"/>
                  </a:solidFill>
                </a:rPr>
                <a:t>DroidScope</a:t>
              </a:r>
              <a:endParaRPr lang="en-US" sz="2430" dirty="0">
                <a:solidFill>
                  <a:prstClr val="black"/>
                </a:solidFill>
              </a:endParaRPr>
            </a:p>
          </p:txBody>
        </p:sp>
        <p:sp>
          <p:nvSpPr>
            <p:cNvPr id="217" name="TextBox 216"/>
            <p:cNvSpPr txBox="1"/>
            <p:nvPr/>
          </p:nvSpPr>
          <p:spPr>
            <a:xfrm rot="16200000">
              <a:off x="10591169" y="24551178"/>
              <a:ext cx="2906565" cy="466281"/>
            </a:xfrm>
            <a:prstGeom prst="rect">
              <a:avLst/>
            </a:prstGeom>
            <a:noFill/>
          </p:spPr>
          <p:txBody>
            <a:bodyPr wrap="none" rtlCol="0">
              <a:spAutoFit/>
            </a:bodyPr>
            <a:lstStyle/>
            <a:p>
              <a:pPr defTabSz="1234362"/>
              <a:r>
                <a:rPr lang="en-US" sz="2430" b="1" i="1" dirty="0" smtClean="0">
                  <a:solidFill>
                    <a:prstClr val="black"/>
                  </a:solidFill>
                </a:rPr>
                <a:t>6b: </a:t>
              </a:r>
              <a:r>
                <a:rPr lang="en-US" sz="2430" b="1" i="1" dirty="0">
                  <a:solidFill>
                    <a:prstClr val="black"/>
                  </a:solidFill>
                </a:rPr>
                <a:t>Dynamic analysis</a:t>
              </a:r>
            </a:p>
          </p:txBody>
        </p:sp>
        <p:sp>
          <p:nvSpPr>
            <p:cNvPr id="218" name="Snip Single Corner Rectangle 217"/>
            <p:cNvSpPr/>
            <p:nvPr/>
          </p:nvSpPr>
          <p:spPr>
            <a:xfrm rot="16200000">
              <a:off x="11810825" y="23210965"/>
              <a:ext cx="1597987" cy="851275"/>
            </a:xfrm>
            <a:prstGeom prst="snip1Rect">
              <a:avLst/>
            </a:prstGeom>
            <a:ln w="3810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smtClean="0">
                  <a:solidFill>
                    <a:prstClr val="black"/>
                  </a:solidFill>
                </a:rPr>
                <a:t>Ecosystem</a:t>
              </a:r>
            </a:p>
            <a:p>
              <a:pPr defTabSz="1234362"/>
              <a:r>
                <a:rPr lang="en-US" sz="2430" dirty="0" smtClean="0">
                  <a:solidFill>
                    <a:prstClr val="black"/>
                  </a:solidFill>
                </a:rPr>
                <a:t>analyzer</a:t>
              </a:r>
              <a:endParaRPr lang="en-US" sz="2430" dirty="0">
                <a:solidFill>
                  <a:prstClr val="black"/>
                </a:solidFill>
              </a:endParaRPr>
            </a:p>
          </p:txBody>
        </p:sp>
        <p:cxnSp>
          <p:nvCxnSpPr>
            <p:cNvPr id="219" name="Straight Arrow Connector 218"/>
            <p:cNvCxnSpPr>
              <a:stCxn id="216" idx="0"/>
              <a:endCxn id="218" idx="2"/>
            </p:cNvCxnSpPr>
            <p:nvPr/>
          </p:nvCxnSpPr>
          <p:spPr>
            <a:xfrm flipV="1">
              <a:off x="12606414" y="24435596"/>
              <a:ext cx="3405" cy="1595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20" name="Straight Arrow Connector 219"/>
          <p:cNvCxnSpPr>
            <a:stCxn id="203" idx="3"/>
            <a:endCxn id="216" idx="2"/>
          </p:cNvCxnSpPr>
          <p:nvPr/>
        </p:nvCxnSpPr>
        <p:spPr>
          <a:xfrm flipH="1" flipV="1">
            <a:off x="13602438" y="19346339"/>
            <a:ext cx="110" cy="1587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1" name="TextBox 220"/>
          <p:cNvSpPr txBox="1"/>
          <p:nvPr/>
        </p:nvSpPr>
        <p:spPr>
          <a:xfrm>
            <a:off x="9913752" y="14844176"/>
            <a:ext cx="4924622" cy="461665"/>
          </a:xfrm>
          <a:prstGeom prst="rect">
            <a:avLst/>
          </a:prstGeom>
          <a:noFill/>
        </p:spPr>
        <p:txBody>
          <a:bodyPr wrap="square" rtlCol="0">
            <a:spAutoFit/>
          </a:bodyPr>
          <a:lstStyle/>
          <a:p>
            <a:pPr defTabSz="1234362"/>
            <a:r>
              <a:rPr lang="en-US" sz="2400" b="1" i="1" dirty="0" smtClean="0">
                <a:solidFill>
                  <a:prstClr val="black"/>
                </a:solidFill>
              </a:rPr>
              <a:t>7: Align, ingest learned knowledge</a:t>
            </a:r>
            <a:endParaRPr lang="en-US" sz="2400" b="1" i="1" dirty="0">
              <a:solidFill>
                <a:prstClr val="black"/>
              </a:solidFill>
            </a:endParaRPr>
          </a:p>
        </p:txBody>
      </p:sp>
      <p:grpSp>
        <p:nvGrpSpPr>
          <p:cNvPr id="222" name="Group 221"/>
          <p:cNvGrpSpPr/>
          <p:nvPr/>
        </p:nvGrpSpPr>
        <p:grpSpPr>
          <a:xfrm>
            <a:off x="14229469" y="15913611"/>
            <a:ext cx="1601324" cy="3443681"/>
            <a:chOff x="14424310" y="22826653"/>
            <a:chExt cx="1601324" cy="3443681"/>
          </a:xfrm>
        </p:grpSpPr>
        <p:sp>
          <p:nvSpPr>
            <p:cNvPr id="223" name="Snip Single Corner Rectangle 222"/>
            <p:cNvSpPr/>
            <p:nvPr/>
          </p:nvSpPr>
          <p:spPr>
            <a:xfrm rot="16200000">
              <a:off x="13878156" y="24122856"/>
              <a:ext cx="3443681" cy="851275"/>
            </a:xfrm>
            <a:prstGeom prst="snip1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123444" tIns="61722" rIns="123444" bIns="61722" numCol="1" spcCol="0" rtlCol="0" fromWordArt="0" anchor="ctr" anchorCtr="0" forceAA="0" compatLnSpc="1">
              <a:prstTxWarp prst="textNoShape">
                <a:avLst/>
              </a:prstTxWarp>
              <a:noAutofit/>
            </a:bodyPr>
            <a:lstStyle/>
            <a:p>
              <a:pPr defTabSz="1234362"/>
              <a:r>
                <a:rPr lang="en-US" sz="2430" dirty="0" smtClean="0">
                  <a:solidFill>
                    <a:prstClr val="black"/>
                  </a:solidFill>
                </a:rPr>
                <a:t>MUSE, other third-</a:t>
              </a:r>
            </a:p>
            <a:p>
              <a:pPr defTabSz="1234362"/>
              <a:r>
                <a:rPr lang="en-US" sz="2430" dirty="0" smtClean="0">
                  <a:solidFill>
                    <a:prstClr val="black"/>
                  </a:solidFill>
                </a:rPr>
                <a:t>party analyses</a:t>
              </a:r>
              <a:endParaRPr lang="en-US" sz="2430" dirty="0">
                <a:solidFill>
                  <a:prstClr val="black"/>
                </a:solidFill>
              </a:endParaRPr>
            </a:p>
          </p:txBody>
        </p:sp>
        <p:sp>
          <p:nvSpPr>
            <p:cNvPr id="224" name="TextBox 223"/>
            <p:cNvSpPr txBox="1"/>
            <p:nvPr/>
          </p:nvSpPr>
          <p:spPr>
            <a:xfrm rot="16200000">
              <a:off x="13372292" y="24375490"/>
              <a:ext cx="2935034" cy="830997"/>
            </a:xfrm>
            <a:prstGeom prst="rect">
              <a:avLst/>
            </a:prstGeom>
            <a:noFill/>
          </p:spPr>
          <p:txBody>
            <a:bodyPr wrap="none" rtlCol="0">
              <a:spAutoFit/>
            </a:bodyPr>
            <a:lstStyle/>
            <a:p>
              <a:pPr defTabSz="1234362"/>
              <a:r>
                <a:rPr lang="en-US" sz="2400" b="1" i="1" dirty="0" smtClean="0">
                  <a:solidFill>
                    <a:prstClr val="black"/>
                  </a:solidFill>
                </a:rPr>
                <a:t>6c: Ingest third-party </a:t>
              </a:r>
            </a:p>
            <a:p>
              <a:pPr defTabSz="1234362"/>
              <a:r>
                <a:rPr lang="en-US" sz="2400" b="1" i="1" dirty="0" smtClean="0">
                  <a:solidFill>
                    <a:prstClr val="black"/>
                  </a:solidFill>
                </a:rPr>
                <a:t>knowledge </a:t>
              </a:r>
              <a:endParaRPr lang="en-US" sz="2400" b="1" i="1" dirty="0">
                <a:solidFill>
                  <a:prstClr val="black"/>
                </a:solidFill>
              </a:endParaRPr>
            </a:p>
          </p:txBody>
        </p:sp>
      </p:grpSp>
      <p:cxnSp>
        <p:nvCxnSpPr>
          <p:cNvPr id="225" name="Straight Arrow Connector 224"/>
          <p:cNvCxnSpPr>
            <a:endCxn id="223" idx="2"/>
          </p:cNvCxnSpPr>
          <p:nvPr/>
        </p:nvCxnSpPr>
        <p:spPr>
          <a:xfrm flipV="1">
            <a:off x="15405155" y="19357292"/>
            <a:ext cx="1" cy="1393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Elbow Connector 225"/>
          <p:cNvCxnSpPr>
            <a:stCxn id="156" idx="2"/>
            <a:endCxn id="213" idx="1"/>
          </p:cNvCxnSpPr>
          <p:nvPr/>
        </p:nvCxnSpPr>
        <p:spPr>
          <a:xfrm rot="10800000">
            <a:off x="9958218" y="14121223"/>
            <a:ext cx="929589" cy="19756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227" name="Elbow Connector 226"/>
          <p:cNvCxnSpPr>
            <a:stCxn id="223" idx="0"/>
            <a:endCxn id="213" idx="1"/>
          </p:cNvCxnSpPr>
          <p:nvPr/>
        </p:nvCxnSpPr>
        <p:spPr>
          <a:xfrm rot="16200000" flipV="1">
            <a:off x="11785493" y="12293947"/>
            <a:ext cx="1792389" cy="5446939"/>
          </a:xfrm>
          <a:prstGeom prst="bentConnector3">
            <a:avLst>
              <a:gd name="adj1" fmla="val 33845"/>
            </a:avLst>
          </a:prstGeom>
          <a:ln>
            <a:tailEnd type="triangle"/>
          </a:ln>
        </p:spPr>
        <p:style>
          <a:lnRef idx="3">
            <a:schemeClr val="dk1"/>
          </a:lnRef>
          <a:fillRef idx="0">
            <a:schemeClr val="dk1"/>
          </a:fillRef>
          <a:effectRef idx="2">
            <a:schemeClr val="dk1"/>
          </a:effectRef>
          <a:fontRef idx="minor">
            <a:schemeClr val="tx1"/>
          </a:fontRef>
        </p:style>
      </p:cxnSp>
      <p:cxnSp>
        <p:nvCxnSpPr>
          <p:cNvPr id="228" name="Elbow Connector 227"/>
          <p:cNvCxnSpPr>
            <a:stCxn id="218" idx="0"/>
            <a:endCxn id="213" idx="1"/>
          </p:cNvCxnSpPr>
          <p:nvPr/>
        </p:nvCxnSpPr>
        <p:spPr>
          <a:xfrm rot="16200000" flipV="1">
            <a:off x="10885835" y="13193604"/>
            <a:ext cx="1792390" cy="3647626"/>
          </a:xfrm>
          <a:prstGeom prst="bentConnector3">
            <a:avLst>
              <a:gd name="adj1" fmla="val 33845"/>
            </a:avLst>
          </a:prstGeom>
          <a:ln>
            <a:tailEnd type="triangle"/>
          </a:ln>
        </p:spPr>
        <p:style>
          <a:lnRef idx="3">
            <a:schemeClr val="dk1"/>
          </a:lnRef>
          <a:fillRef idx="0">
            <a:schemeClr val="dk1"/>
          </a:fillRef>
          <a:effectRef idx="2">
            <a:schemeClr val="dk1"/>
          </a:effectRef>
          <a:fontRef idx="minor">
            <a:schemeClr val="tx1"/>
          </a:fontRef>
        </p:style>
      </p:cxnSp>
      <p:cxnSp>
        <p:nvCxnSpPr>
          <p:cNvPr id="229" name="Elbow Connector 228"/>
          <p:cNvCxnSpPr>
            <a:stCxn id="209" idx="0"/>
            <a:endCxn id="213" idx="1"/>
          </p:cNvCxnSpPr>
          <p:nvPr/>
        </p:nvCxnSpPr>
        <p:spPr>
          <a:xfrm rot="16200000" flipV="1">
            <a:off x="9987901" y="14091539"/>
            <a:ext cx="1792389" cy="1851756"/>
          </a:xfrm>
          <a:prstGeom prst="bentConnector3">
            <a:avLst>
              <a:gd name="adj1" fmla="val 33845"/>
            </a:avLst>
          </a:prstGeom>
          <a:ln>
            <a:tailEnd type="triangle"/>
          </a:ln>
        </p:spPr>
        <p:style>
          <a:lnRef idx="3">
            <a:schemeClr val="dk1"/>
          </a:lnRef>
          <a:fillRef idx="0">
            <a:schemeClr val="dk1"/>
          </a:fillRef>
          <a:effectRef idx="2">
            <a:schemeClr val="dk1"/>
          </a:effectRef>
          <a:fontRef idx="minor">
            <a:schemeClr val="tx1"/>
          </a:fontRef>
        </p:style>
      </p:cxnSp>
      <p:pic>
        <p:nvPicPr>
          <p:cNvPr id="230" name="Picture 229"/>
          <p:cNvPicPr>
            <a:picLocks noChangeAspect="1"/>
          </p:cNvPicPr>
          <p:nvPr/>
        </p:nvPicPr>
        <p:blipFill>
          <a:blip r:embed="rId5"/>
          <a:stretch>
            <a:fillRect/>
          </a:stretch>
        </p:blipFill>
        <p:spPr>
          <a:xfrm>
            <a:off x="107060" y="1408862"/>
            <a:ext cx="8764138" cy="4969357"/>
          </a:xfrm>
          <a:prstGeom prst="rect">
            <a:avLst/>
          </a:prstGeom>
        </p:spPr>
      </p:pic>
    </p:spTree>
    <p:extLst>
      <p:ext uri="{BB962C8B-B14F-4D97-AF65-F5344CB8AC3E}">
        <p14:creationId xmlns:p14="http://schemas.microsoft.com/office/powerpoint/2010/main" val="32457138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limitations</a:t>
            </a: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smtClean="0"/>
              <a:t>Ontology generator</a:t>
            </a:r>
          </a:p>
          <a:p>
            <a:pPr lvl="1"/>
            <a:r>
              <a:rPr lang="en-US" dirty="0" smtClean="0"/>
              <a:t>Doesn’t handle node R-valued triples (fundamental limitation of annotations, workarounds possible)</a:t>
            </a:r>
          </a:p>
          <a:p>
            <a:r>
              <a:rPr lang="en-US" dirty="0" smtClean="0"/>
              <a:t>Annotation generator</a:t>
            </a:r>
          </a:p>
          <a:p>
            <a:pPr lvl="1"/>
            <a:r>
              <a:rPr lang="en-US" dirty="0" smtClean="0"/>
              <a:t>Doesn’t handle polymorphism nicely (fundamental limitation of annotations, workarounds possible)</a:t>
            </a:r>
          </a:p>
          <a:p>
            <a:r>
              <a:rPr lang="en-US" dirty="0" smtClean="0"/>
              <a:t>Vocabulary</a:t>
            </a:r>
          </a:p>
          <a:p>
            <a:pPr lvl="1"/>
            <a:r>
              <a:rPr lang="en-US" dirty="0" smtClean="0"/>
              <a:t>Need to refine top-level vocabulary through integration of additional domains</a:t>
            </a:r>
          </a:p>
          <a:p>
            <a:r>
              <a:rPr lang="en-US" dirty="0" smtClean="0"/>
              <a:t>Bytecode analysis</a:t>
            </a:r>
          </a:p>
          <a:p>
            <a:pPr lvl="1"/>
            <a:r>
              <a:rPr lang="en-US" dirty="0" smtClean="0"/>
              <a:t>Structure/static analysis are quite robust!  We’ve ingested hundreds of third-party JARs without issue</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43</a:t>
            </a:fld>
            <a:endParaRPr lang="en-US"/>
          </a:p>
        </p:txBody>
      </p:sp>
    </p:spTree>
    <p:extLst>
      <p:ext uri="{BB962C8B-B14F-4D97-AF65-F5344CB8AC3E}">
        <p14:creationId xmlns:p14="http://schemas.microsoft.com/office/powerpoint/2010/main" val="37428149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extensions and applications</a:t>
            </a:r>
            <a:endParaRPr lang="en-US" dirty="0"/>
          </a:p>
        </p:txBody>
      </p:sp>
      <p:sp>
        <p:nvSpPr>
          <p:cNvPr id="3" name="Content Placeholder 2"/>
          <p:cNvSpPr>
            <a:spLocks noGrp="1"/>
          </p:cNvSpPr>
          <p:nvPr>
            <p:ph idx="1"/>
          </p:nvPr>
        </p:nvSpPr>
        <p:spPr>
          <a:xfrm>
            <a:off x="457200" y="1123553"/>
            <a:ext cx="8286750" cy="4525963"/>
          </a:xfrm>
        </p:spPr>
        <p:txBody>
          <a:bodyPr/>
          <a:lstStyle/>
          <a:p>
            <a:r>
              <a:rPr lang="en-US" sz="2400" dirty="0" smtClean="0"/>
              <a:t>Create lint tools for sanity checking programmer use of annotations and domain POJOs</a:t>
            </a:r>
          </a:p>
          <a:p>
            <a:endParaRPr lang="en-US" sz="1200" dirty="0" smtClean="0"/>
          </a:p>
          <a:p>
            <a:r>
              <a:rPr lang="en-US" sz="2400" dirty="0" smtClean="0"/>
              <a:t>Move away from artifact-based build scripts</a:t>
            </a:r>
          </a:p>
          <a:p>
            <a:pPr lvl="1"/>
            <a:r>
              <a:rPr lang="en-US" sz="2000" dirty="0" smtClean="0"/>
              <a:t>Simply specify semantic spec and the toolchain will pick an appropriate artifact (or subset of the artifact!) for you</a:t>
            </a:r>
          </a:p>
          <a:p>
            <a:endParaRPr lang="en-US" sz="1200" dirty="0" smtClean="0"/>
          </a:p>
          <a:p>
            <a:r>
              <a:rPr lang="en-US" sz="2400" dirty="0" smtClean="0"/>
              <a:t>Index a large repository of Java artifacts (e.g., </a:t>
            </a:r>
            <a:r>
              <a:rPr lang="en-US" sz="2400" dirty="0" err="1" smtClean="0"/>
              <a:t>MvnRepository</a:t>
            </a:r>
            <a:r>
              <a:rPr lang="en-US" sz="2400" dirty="0" smtClean="0"/>
              <a:t>)</a:t>
            </a:r>
          </a:p>
          <a:p>
            <a:pPr lvl="1"/>
            <a:r>
              <a:rPr lang="en-US" sz="2000" dirty="0" smtClean="0"/>
              <a:t>Text mining/clustering on project descriptions to approximate spec (good enough for ‘jar Y does encryption’)</a:t>
            </a:r>
          </a:p>
          <a:p>
            <a:pPr lvl="1"/>
            <a:endParaRPr lang="en-US" sz="2000" dirty="0"/>
          </a:p>
          <a:p>
            <a:r>
              <a:rPr lang="en-US" dirty="0" smtClean="0"/>
              <a:t>Code synthesis using only semantic </a:t>
            </a:r>
            <a:br>
              <a:rPr lang="en-US" dirty="0" smtClean="0"/>
            </a:br>
            <a:r>
              <a:rPr lang="en-US" dirty="0" smtClean="0"/>
              <a:t>models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44</a:t>
            </a:fld>
            <a:endParaRPr lang="en-US"/>
          </a:p>
        </p:txBody>
      </p:sp>
      <p:pic>
        <p:nvPicPr>
          <p:cNvPr id="5" name="Picture 4"/>
          <p:cNvPicPr>
            <a:picLocks noChangeAspect="1"/>
          </p:cNvPicPr>
          <p:nvPr/>
        </p:nvPicPr>
        <p:blipFill>
          <a:blip r:embed="rId2"/>
          <a:stretch>
            <a:fillRect/>
          </a:stretch>
        </p:blipFill>
        <p:spPr>
          <a:xfrm>
            <a:off x="6829425" y="4603420"/>
            <a:ext cx="1914525" cy="1935955"/>
          </a:xfrm>
          <a:prstGeom prst="rect">
            <a:avLst/>
          </a:prstGeom>
        </p:spPr>
      </p:pic>
    </p:spTree>
    <p:extLst>
      <p:ext uri="{BB962C8B-B14F-4D97-AF65-F5344CB8AC3E}">
        <p14:creationId xmlns:p14="http://schemas.microsoft.com/office/powerpoint/2010/main" val="23493306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8673"/>
          <p:cNvSpPr>
            <a:spLocks noGrp="1"/>
          </p:cNvSpPr>
          <p:nvPr>
            <p:ph type="ctrTitle"/>
          </p:nvPr>
        </p:nvSpPr>
        <p:spPr/>
        <p:txBody>
          <a:bodyPr anchor="b"/>
          <a:lstStyle/>
          <a:p>
            <a:pPr algn="l" defTabSz="914400">
              <a:buNone/>
            </a:pPr>
            <a:r>
              <a:rPr lang="x-none" sz="3600" kern="1200" baseline="0" dirty="0">
                <a:latin typeface="Arial" panose="02080604020202020204" charset="0"/>
              </a:rPr>
              <a:t>Resource Usage Inference via program analysis</a:t>
            </a:r>
          </a:p>
        </p:txBody>
      </p:sp>
      <p:sp>
        <p:nvSpPr>
          <p:cNvPr id="28675" name="Subtitle 28674"/>
          <p:cNvSpPr>
            <a:spLocks noGrp="1"/>
          </p:cNvSpPr>
          <p:nvPr>
            <p:ph type="subTitle" idx="1"/>
          </p:nvPr>
        </p:nvSpPr>
        <p:spPr/>
        <p:txBody>
          <a:bodyPr anchor="t"/>
          <a:lstStyle/>
          <a:p>
            <a:pPr algn="ctr" defTabSz="914400">
              <a:buSzPct val="70000"/>
              <a:buFont typeface="Wingdings" pitchFamily="2" charset="2"/>
              <a:buNone/>
            </a:pPr>
            <a:r>
              <a:rPr lang="x-none" sz="2800" kern="1200" baseline="0" dirty="0">
                <a:latin typeface="Arial" panose="02080604020202020204" charset="0"/>
              </a:rPr>
              <a:t>Yue Duan, Heng Yin</a:t>
            </a:r>
          </a:p>
          <a:p>
            <a:pPr algn="ctr" defTabSz="914400">
              <a:buSzPct val="70000"/>
              <a:buFont typeface="Wingdings" pitchFamily="2" charset="2"/>
              <a:buNone/>
            </a:pPr>
            <a:r>
              <a:rPr lang="x-none" sz="2800" kern="1200" baseline="0" dirty="0">
                <a:latin typeface="Arial" panose="02080604020202020204" charset="0"/>
              </a:rPr>
              <a:t>University of California, Riverside</a:t>
            </a:r>
          </a:p>
        </p:txBody>
      </p:sp>
    </p:spTree>
    <p:extLst>
      <p:ext uri="{BB962C8B-B14F-4D97-AF65-F5344CB8AC3E}">
        <p14:creationId xmlns:p14="http://schemas.microsoft.com/office/powerpoint/2010/main" val="410990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sym typeface="+mn-ea"/>
              </a:rPr>
              <a:t>Problem Statement</a:t>
            </a:r>
            <a:endParaRPr lang="x-none" altLang="en-US"/>
          </a:p>
        </p:txBody>
      </p:sp>
      <p:sp>
        <p:nvSpPr>
          <p:cNvPr id="3" name="Content Placeholder 2"/>
          <p:cNvSpPr>
            <a:spLocks noGrp="1"/>
          </p:cNvSpPr>
          <p:nvPr>
            <p:ph idx="1"/>
          </p:nvPr>
        </p:nvSpPr>
        <p:spPr/>
        <p:txBody>
          <a:bodyPr/>
          <a:lstStyle/>
          <a:p>
            <a:endParaRPr lang="x-none" altLang="en-US" sz="2000" dirty="0">
              <a:sym typeface="+mn-ea"/>
            </a:endParaRPr>
          </a:p>
          <a:p>
            <a:endParaRPr lang="en-US" altLang="en-US" sz="2000" dirty="0" smtClean="0">
              <a:sym typeface="+mn-ea"/>
            </a:endParaRPr>
          </a:p>
          <a:p>
            <a:r>
              <a:rPr lang="x-none" altLang="en-US" sz="2000" dirty="0" smtClean="0">
                <a:sym typeface="+mn-ea"/>
              </a:rPr>
              <a:t>Given </a:t>
            </a:r>
            <a:r>
              <a:rPr lang="x-none" altLang="en-US" sz="2000" dirty="0">
                <a:sym typeface="+mn-ea"/>
              </a:rPr>
              <a:t>an Android/Java application, we would like to infer fine-graind hardware and software resource usage information at DFU level.</a:t>
            </a:r>
            <a:endParaRPr lang="x-none" altLang="en-US" sz="2000" dirty="0">
              <a:solidFill>
                <a:schemeClr val="tx1"/>
              </a:solidFill>
              <a:sym typeface="+mn-ea"/>
            </a:endParaRPr>
          </a:p>
          <a:p>
            <a:pPr lvl="0"/>
            <a:endParaRPr lang="x-none" altLang="en-US" sz="2000" dirty="0">
              <a:solidFill>
                <a:schemeClr val="tx1"/>
              </a:solidFill>
              <a:sym typeface="+mn-ea"/>
            </a:endParaRPr>
          </a:p>
          <a:p>
            <a:pPr lvl="0"/>
            <a:r>
              <a:rPr lang="x-none" altLang="en-US" sz="2000" dirty="0">
                <a:sym typeface="+mn-ea"/>
              </a:rPr>
              <a:t>To know how applications could function normally under envrionment changes, we need to understand the resource requirements for each of its components.</a:t>
            </a:r>
          </a:p>
          <a:p>
            <a:pPr lvl="0"/>
            <a:endParaRPr lang="x-none" altLang="en-US" sz="2000" dirty="0">
              <a:sym typeface="+mn-ea"/>
            </a:endParaRPr>
          </a:p>
          <a:p>
            <a:pPr lvl="0"/>
            <a:r>
              <a:rPr lang="x-none" altLang="en-US" sz="2000" dirty="0">
                <a:sym typeface="+mn-ea"/>
              </a:rPr>
              <a:t>Resource usage information is essential for generating resource profiles and annotating DFUs for later steps in the whole project.</a:t>
            </a:r>
            <a:endParaRPr lang="x-none" altLang="en-US" sz="1415" dirty="0">
              <a:sym typeface="+mn-ea"/>
            </a:endParaRPr>
          </a:p>
          <a:p>
            <a:pPr marL="0" lvl="0" indent="0">
              <a:buNone/>
            </a:pPr>
            <a:endParaRPr lang="x-none" altLang="en-US" sz="1600" dirty="0">
              <a:solidFill>
                <a:schemeClr val="tx1"/>
              </a:solidFill>
              <a:sym typeface="+mn-ea"/>
            </a:endParaRPr>
          </a:p>
        </p:txBody>
      </p:sp>
    </p:spTree>
    <p:extLst>
      <p:ext uri="{BB962C8B-B14F-4D97-AF65-F5344CB8AC3E}">
        <p14:creationId xmlns:p14="http://schemas.microsoft.com/office/powerpoint/2010/main" val="41584137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Overview</a:t>
            </a:r>
          </a:p>
        </p:txBody>
      </p:sp>
      <p:sp>
        <p:nvSpPr>
          <p:cNvPr id="3" name="Content Placeholder 2"/>
          <p:cNvSpPr>
            <a:spLocks noGrp="1"/>
          </p:cNvSpPr>
          <p:nvPr>
            <p:ph idx="1"/>
          </p:nvPr>
        </p:nvSpPr>
        <p:spPr>
          <a:xfrm>
            <a:off x="457200" y="995363"/>
            <a:ext cx="8229600" cy="4525963"/>
          </a:xfrm>
        </p:spPr>
        <p:txBody>
          <a:bodyPr/>
          <a:lstStyle/>
          <a:p>
            <a:pPr lvl="0"/>
            <a:r>
              <a:rPr lang="x-none" altLang="en-US" sz="2000" dirty="0">
                <a:sym typeface="+mn-ea"/>
              </a:rPr>
              <a:t>Challenges</a:t>
            </a:r>
          </a:p>
          <a:p>
            <a:pPr lvl="1"/>
            <a:r>
              <a:rPr lang="x-none" altLang="en-US" sz="1600" dirty="0">
                <a:sym typeface="+mn-ea"/>
              </a:rPr>
              <a:t>identify hardware resource dependency</a:t>
            </a:r>
          </a:p>
          <a:p>
            <a:pPr lvl="1"/>
            <a:r>
              <a:rPr lang="x-none" altLang="en-US" sz="1600" dirty="0">
                <a:sym typeface="+mn-ea"/>
              </a:rPr>
              <a:t>quantify resource uages</a:t>
            </a:r>
          </a:p>
          <a:p>
            <a:pPr lvl="1"/>
            <a:r>
              <a:rPr lang="x-none" altLang="en-US" sz="1600" dirty="0">
                <a:sym typeface="+mn-ea"/>
              </a:rPr>
              <a:t>input dependent resource usage analysis</a:t>
            </a:r>
          </a:p>
          <a:p>
            <a:pPr lvl="2"/>
            <a:r>
              <a:rPr lang="x-none" altLang="en-US" sz="1400" dirty="0">
                <a:sym typeface="+mn-ea"/>
              </a:rPr>
              <a:t>input value</a:t>
            </a:r>
          </a:p>
          <a:p>
            <a:pPr lvl="2"/>
            <a:r>
              <a:rPr lang="x-none" altLang="en-US" sz="1400" dirty="0">
                <a:sym typeface="+mn-ea"/>
              </a:rPr>
              <a:t>input size</a:t>
            </a:r>
          </a:p>
          <a:p>
            <a:pPr lvl="0"/>
            <a:endParaRPr lang="x-none" altLang="en-US" sz="2000" dirty="0">
              <a:sym typeface="+mn-ea"/>
            </a:endParaRPr>
          </a:p>
          <a:p>
            <a:pPr lvl="0"/>
            <a:r>
              <a:rPr lang="x-none" altLang="en-US" sz="2000" dirty="0">
                <a:sym typeface="+mn-ea"/>
              </a:rPr>
              <a:t>Benefits:</a:t>
            </a:r>
          </a:p>
          <a:p>
            <a:pPr lvl="1"/>
            <a:r>
              <a:rPr lang="x-none" altLang="en-US" sz="1600" dirty="0">
                <a:sym typeface="+mn-ea"/>
              </a:rPr>
              <a:t>understand what kinds of resource are required for each DFU</a:t>
            </a:r>
          </a:p>
          <a:p>
            <a:pPr lvl="2"/>
            <a:r>
              <a:rPr lang="x-none" altLang="en-US" sz="1415" dirty="0">
                <a:sym typeface="+mn-ea"/>
              </a:rPr>
              <a:t>hardware resource such as GPS satelite</a:t>
            </a:r>
          </a:p>
          <a:p>
            <a:pPr lvl="2"/>
            <a:r>
              <a:rPr lang="x-none" altLang="en-US" sz="1415" dirty="0">
                <a:sym typeface="+mn-ea"/>
              </a:rPr>
              <a:t>software resource such as third-party libs</a:t>
            </a:r>
          </a:p>
          <a:p>
            <a:pPr lvl="1"/>
            <a:r>
              <a:rPr lang="x-none" altLang="en-US" sz="1600" dirty="0">
                <a:sym typeface="+mn-ea"/>
              </a:rPr>
              <a:t>know how much resource is needed in order to execute DFU</a:t>
            </a:r>
          </a:p>
          <a:p>
            <a:pPr lvl="2"/>
            <a:r>
              <a:rPr lang="x-none" altLang="en-US" sz="1415" dirty="0">
                <a:sym typeface="+mn-ea"/>
              </a:rPr>
              <a:t>how much memory is needed to run one DFU</a:t>
            </a:r>
          </a:p>
          <a:p>
            <a:pPr lvl="1"/>
            <a:r>
              <a:rPr lang="x-none" altLang="en-US" sz="1600" dirty="0">
                <a:sym typeface="+mn-ea"/>
              </a:rPr>
              <a:t>perceive how data is transitted accross DFUs and non-DFUs</a:t>
            </a:r>
          </a:p>
          <a:p>
            <a:pPr lvl="1"/>
            <a:r>
              <a:rPr lang="x-none" altLang="en-US" sz="1600" dirty="0">
                <a:sym typeface="+mn-ea"/>
              </a:rPr>
              <a:t>extract resource usage information in a more accurate fasion by considering input size and value</a:t>
            </a:r>
          </a:p>
          <a:p>
            <a:pPr lvl="2"/>
            <a:r>
              <a:rPr lang="x-none" altLang="en-US" sz="1415" dirty="0">
                <a:sym typeface="+mn-ea"/>
              </a:rPr>
              <a:t>image size will affect resource usages a lot given a image processing app</a:t>
            </a:r>
          </a:p>
          <a:p>
            <a:pPr lvl="2"/>
            <a:r>
              <a:rPr lang="x-none" altLang="en-US" sz="1415" dirty="0">
                <a:sym typeface="+mn-ea"/>
              </a:rPr>
              <a:t>different input values may lead the app executing different paths resulting in a completely different </a:t>
            </a:r>
            <a:r>
              <a:rPr lang="x-none" altLang="en-US" sz="1415">
                <a:sym typeface="+mn-ea"/>
              </a:rPr>
              <a:t>resource </a:t>
            </a:r>
            <a:r>
              <a:rPr lang="x-none" altLang="en-US" sz="1415" smtClean="0">
                <a:sym typeface="+mn-ea"/>
              </a:rPr>
              <a:t>usages</a:t>
            </a:r>
            <a:endParaRPr lang="x-none" altLang="en-US" sz="1415" dirty="0">
              <a:sym typeface="+mn-ea"/>
            </a:endParaRPr>
          </a:p>
        </p:txBody>
      </p:sp>
    </p:spTree>
    <p:extLst>
      <p:ext uri="{BB962C8B-B14F-4D97-AF65-F5344CB8AC3E}">
        <p14:creationId xmlns:p14="http://schemas.microsoft.com/office/powerpoint/2010/main" val="20130881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Overview</a:t>
            </a:r>
          </a:p>
        </p:txBody>
      </p:sp>
      <p:pic>
        <p:nvPicPr>
          <p:cNvPr id="6" name="Content Placeholder 5" descr="-overview.pdf"/>
          <p:cNvPicPr>
            <a:picLocks noGrp="1" noChangeAspect="1"/>
          </p:cNvPicPr>
          <p:nvPr>
            <p:ph idx="1"/>
          </p:nvPr>
        </p:nvPicPr>
        <p:blipFill rotWithShape="1">
          <a:blip r:embed="rId2">
            <a:extLst>
              <a:ext uri="{28A0092B-C50C-407E-A947-70E740481C1C}">
                <a14:useLocalDpi xmlns:a14="http://schemas.microsoft.com/office/drawing/2010/main" val="0"/>
              </a:ext>
            </a:extLst>
          </a:blip>
          <a:srcRect l="-4544" t="-8663" r="-3408" b="-17946"/>
          <a:stretch/>
        </p:blipFill>
        <p:spPr>
          <a:xfrm>
            <a:off x="457200" y="3423823"/>
            <a:ext cx="8308892" cy="2824576"/>
          </a:xfrm>
        </p:spPr>
      </p:pic>
      <p:sp>
        <p:nvSpPr>
          <p:cNvPr id="7" name="Content Placeholder 2"/>
          <p:cNvSpPr txBox="1">
            <a:spLocks/>
          </p:cNvSpPr>
          <p:nvPr/>
        </p:nvSpPr>
        <p:spPr>
          <a:xfrm>
            <a:off x="457200" y="1143000"/>
            <a:ext cx="8229600" cy="51054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0000"/>
              <a:buFont typeface="Wingdings" pitchFamily="2" charset="2"/>
              <a:buBlip>
                <a:blip r:embed="rId3"/>
              </a:buBlip>
              <a:defRPr sz="3000" b="0" i="0" u="none" kern="1200" baseline="0">
                <a:solidFill>
                  <a:schemeClr val="tx1"/>
                </a:solidFill>
                <a:latin typeface="+mn-lt"/>
                <a:ea typeface="+mn-ea"/>
                <a:cs typeface="+mn-cs"/>
              </a:defRPr>
            </a:lvl1pPr>
            <a:lvl2pPr marL="692150" lvl="1" indent="-347345" algn="l" defTabSz="914400" eaLnBrk="1" fontAlgn="base" latinLnBrk="0" hangingPunct="1">
              <a:lnSpc>
                <a:spcPct val="100000"/>
              </a:lnSpc>
              <a:spcBef>
                <a:spcPct val="20000"/>
              </a:spcBef>
              <a:spcAft>
                <a:spcPct val="0"/>
              </a:spcAft>
              <a:buClr>
                <a:schemeClr val="accent2"/>
              </a:buClr>
              <a:buSzPct val="70000"/>
              <a:buFont typeface="Wingdings" pitchFamily="2" charset="2"/>
              <a:buBlip>
                <a:blip r:embed="rId4"/>
              </a:buBlip>
              <a:defRPr sz="2600" b="0" i="0" u="none" kern="1200" baseline="0">
                <a:solidFill>
                  <a:schemeClr val="tx1"/>
                </a:solidFill>
                <a:latin typeface="+mn-lt"/>
                <a:ea typeface="+mn-ea"/>
                <a:cs typeface="+mn-cs"/>
              </a:defRPr>
            </a:lvl2pPr>
            <a:lvl3pPr marL="987425" lvl="2" indent="-293370" algn="l" defTabSz="914400" eaLnBrk="1" fontAlgn="base" latinLnBrk="0" hangingPunct="1">
              <a:lnSpc>
                <a:spcPct val="100000"/>
              </a:lnSpc>
              <a:spcBef>
                <a:spcPct val="20000"/>
              </a:spcBef>
              <a:spcAft>
                <a:spcPct val="0"/>
              </a:spcAft>
              <a:buClr>
                <a:schemeClr val="accent1"/>
              </a:buClr>
              <a:buSzPct val="70000"/>
              <a:buFont typeface="Wingdings" pitchFamily="2" charset="2"/>
              <a:buBlip>
                <a:blip r:embed="rId5"/>
              </a:buBlip>
              <a:defRPr sz="2300" b="0" i="0" u="none" kern="1200" baseline="0">
                <a:solidFill>
                  <a:schemeClr val="tx1"/>
                </a:solidFill>
                <a:latin typeface="+mn-lt"/>
                <a:ea typeface="+mn-ea"/>
                <a:cs typeface="+mn-cs"/>
              </a:defRPr>
            </a:lvl3pPr>
            <a:lvl4pPr marL="1281430" lvl="3" indent="-292100" algn="l" defTabSz="914400" eaLnBrk="1" fontAlgn="base" latinLnBrk="0" hangingPunct="1">
              <a:lnSpc>
                <a:spcPct val="100000"/>
              </a:lnSpc>
              <a:spcBef>
                <a:spcPct val="20000"/>
              </a:spcBef>
              <a:spcAft>
                <a:spcPct val="0"/>
              </a:spcAft>
              <a:buClr>
                <a:schemeClr val="tx2"/>
              </a:buClr>
              <a:buSzPct val="75000"/>
              <a:buFont typeface="Wingdings" pitchFamily="2" charset="2"/>
              <a:buBlip>
                <a:blip r:embed="rId4"/>
              </a:buBlip>
              <a:defRPr sz="2000" b="0" i="0" u="none" kern="1200" baseline="0">
                <a:solidFill>
                  <a:schemeClr val="tx1"/>
                </a:solidFill>
                <a:latin typeface="+mn-lt"/>
                <a:ea typeface="+mn-ea"/>
                <a:cs typeface="+mn-cs"/>
              </a:defRPr>
            </a:lvl4pPr>
            <a:lvl5pPr marL="1598930" lvl="4" indent="-31623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5"/>
              </a:buBlip>
              <a:defRPr sz="2000" b="0" i="0" u="none" kern="1200" baseline="0">
                <a:solidFill>
                  <a:schemeClr val="tx1"/>
                </a:solidFill>
                <a:latin typeface="+mn-lt"/>
                <a:ea typeface="+mn-ea"/>
                <a:cs typeface="+mn-cs"/>
              </a:defRPr>
            </a:lvl5pPr>
            <a:lvl6pPr marL="2514600" lvl="5"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5"/>
              </a:buBlip>
              <a:defRPr sz="2000" b="0" i="0" u="none" kern="1200" baseline="0">
                <a:solidFill>
                  <a:schemeClr val="tx1"/>
                </a:solidFill>
                <a:latin typeface="+mn-lt"/>
                <a:ea typeface="+mn-ea"/>
                <a:cs typeface="+mn-cs"/>
              </a:defRPr>
            </a:lvl6pPr>
            <a:lvl7pPr marL="2971800" lvl="6"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5"/>
              </a:buBlip>
              <a:defRPr sz="2000" b="0" i="0" u="none" kern="1200" baseline="0">
                <a:solidFill>
                  <a:schemeClr val="tx1"/>
                </a:solidFill>
                <a:latin typeface="+mn-lt"/>
                <a:ea typeface="+mn-ea"/>
                <a:cs typeface="+mn-cs"/>
              </a:defRPr>
            </a:lvl7pPr>
            <a:lvl8pPr marL="3429000" lvl="7"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5"/>
              </a:buBlip>
              <a:defRPr sz="2000" b="0" i="0" u="none" kern="1200" baseline="0">
                <a:solidFill>
                  <a:schemeClr val="tx1"/>
                </a:solidFill>
                <a:latin typeface="+mn-lt"/>
                <a:ea typeface="+mn-ea"/>
                <a:cs typeface="+mn-cs"/>
              </a:defRPr>
            </a:lvl8pPr>
            <a:lvl9pPr marL="3886200" lvl="8" indent="-51206400" algn="l" defTabSz="914400" eaLnBrk="1" fontAlgn="base" latinLnBrk="0" hangingPunct="1">
              <a:lnSpc>
                <a:spcPct val="100000"/>
              </a:lnSpc>
              <a:spcBef>
                <a:spcPct val="20000"/>
              </a:spcBef>
              <a:spcAft>
                <a:spcPct val="0"/>
              </a:spcAft>
              <a:buClr>
                <a:schemeClr val="folHlink"/>
              </a:buClr>
              <a:buSzPct val="80000"/>
              <a:buFont typeface="Wingdings" pitchFamily="2" charset="2"/>
              <a:buBlip>
                <a:blip r:embed="rId5"/>
              </a:buBlip>
              <a:defRPr sz="2000" b="0" i="0" u="none" kern="1200" baseline="0">
                <a:solidFill>
                  <a:schemeClr val="tx1"/>
                </a:solidFill>
                <a:latin typeface="+mn-lt"/>
                <a:ea typeface="+mn-ea"/>
                <a:cs typeface="+mn-cs"/>
              </a:defRPr>
            </a:lvl9pPr>
          </a:lstStyle>
          <a:p>
            <a:r>
              <a:rPr lang="en-US" altLang="en-US" sz="2000" dirty="0" smtClean="0">
                <a:sym typeface="+mn-ea"/>
              </a:rPr>
              <a:t>To address the aforementioned challenges, our whole system is designed to have three different subsystems (DroidScope, Symbolic execution and DroidSIFT) to perform four analyses.</a:t>
            </a:r>
          </a:p>
          <a:p>
            <a:r>
              <a:rPr lang="en-US" altLang="en-US" sz="2000" dirty="0" smtClean="0">
                <a:sym typeface="+mn-ea"/>
              </a:rPr>
              <a:t>The results are post-processed and eventually stored in our triple store for future query.</a:t>
            </a:r>
            <a:endParaRPr lang="x-none" altLang="en-US" sz="2000" dirty="0" smtClean="0">
              <a:sym typeface="+mn-ea"/>
            </a:endParaRPr>
          </a:p>
        </p:txBody>
      </p:sp>
    </p:spTree>
    <p:extLst>
      <p:ext uri="{BB962C8B-B14F-4D97-AF65-F5344CB8AC3E}">
        <p14:creationId xmlns:p14="http://schemas.microsoft.com/office/powerpoint/2010/main" val="20788889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Approach</a:t>
            </a:r>
          </a:p>
        </p:txBody>
      </p:sp>
      <p:sp>
        <p:nvSpPr>
          <p:cNvPr id="3" name="Content Placeholder 2"/>
          <p:cNvSpPr>
            <a:spLocks noGrp="1"/>
          </p:cNvSpPr>
          <p:nvPr>
            <p:ph idx="1"/>
          </p:nvPr>
        </p:nvSpPr>
        <p:spPr>
          <a:xfrm>
            <a:off x="457200" y="1014413"/>
            <a:ext cx="8229600" cy="4525963"/>
          </a:xfrm>
        </p:spPr>
        <p:txBody>
          <a:bodyPr/>
          <a:lstStyle/>
          <a:p>
            <a:endParaRPr lang="x-none" altLang="en-US" sz="2000" dirty="0"/>
          </a:p>
          <a:p>
            <a:r>
              <a:rPr lang="x-none" altLang="en-US" sz="2000" dirty="0"/>
              <a:t>Resource dependency</a:t>
            </a:r>
          </a:p>
          <a:p>
            <a:pPr lvl="1"/>
            <a:r>
              <a:rPr lang="x-none" altLang="en-US" sz="1730" b="1" i="1" dirty="0"/>
              <a:t>Goal</a:t>
            </a:r>
            <a:r>
              <a:rPr lang="x-none" altLang="en-US" sz="1730" dirty="0"/>
              <a:t>: understand what resources are used by DFUs</a:t>
            </a:r>
          </a:p>
          <a:p>
            <a:pPr lvl="1"/>
            <a:r>
              <a:rPr lang="x-none" altLang="en-US" sz="1600" dirty="0"/>
              <a:t>identify sensitive APIs related to certain hardware, e.g. </a:t>
            </a:r>
            <a:r>
              <a:rPr lang="x-none" altLang="en-US" sz="1600" dirty="0">
                <a:solidFill>
                  <a:srgbClr val="FF0000"/>
                </a:solidFill>
              </a:rPr>
              <a:t>android.bluetooth.BluetoothAdapter.getAdapter() for </a:t>
            </a:r>
            <a:r>
              <a:rPr lang="x-none" altLang="en-US" sz="1600" dirty="0" smtClean="0">
                <a:solidFill>
                  <a:srgbClr val="FF0000"/>
                </a:solidFill>
              </a:rPr>
              <a:t>bluetooth</a:t>
            </a:r>
            <a:endParaRPr lang="en-US" altLang="en-US" sz="1600" dirty="0" smtClean="0">
              <a:solidFill>
                <a:srgbClr val="FF0000"/>
              </a:solidFill>
            </a:endParaRPr>
          </a:p>
          <a:p>
            <a:pPr lvl="2"/>
            <a:r>
              <a:rPr lang="en-US" altLang="en-US" sz="1400" dirty="0"/>
              <a:t>one-time </a:t>
            </a:r>
            <a:r>
              <a:rPr lang="en-US" altLang="en-US" sz="1400" dirty="0" smtClean="0"/>
              <a:t>effort, from our domain knowledge about Android</a:t>
            </a:r>
          </a:p>
          <a:p>
            <a:pPr lvl="1"/>
            <a:r>
              <a:rPr lang="x-none" altLang="en-US" sz="1600" dirty="0" smtClean="0">
                <a:sym typeface="+mn-ea"/>
              </a:rPr>
              <a:t>analyze</a:t>
            </a:r>
            <a:r>
              <a:rPr lang="x-none" altLang="en-US" sz="1600" dirty="0" smtClean="0">
                <a:solidFill>
                  <a:schemeClr val="tx1"/>
                </a:solidFill>
              </a:rPr>
              <a:t> </a:t>
            </a:r>
            <a:r>
              <a:rPr lang="x-none" altLang="en-US" sz="1600" dirty="0">
                <a:solidFill>
                  <a:schemeClr val="tx1"/>
                </a:solidFill>
              </a:rPr>
              <a:t>the application statically with domain knowledge to infer hardware resource </a:t>
            </a:r>
            <a:r>
              <a:rPr lang="x-none" altLang="en-US" sz="1600" dirty="0">
                <a:sym typeface="+mn-ea"/>
              </a:rPr>
              <a:t>dependency</a:t>
            </a:r>
            <a:endParaRPr lang="x-none" altLang="en-US" sz="1600" dirty="0">
              <a:solidFill>
                <a:schemeClr val="tx1"/>
              </a:solidFill>
            </a:endParaRPr>
          </a:p>
          <a:p>
            <a:pPr lvl="0"/>
            <a:endParaRPr lang="x-none" altLang="en-US" sz="2305" dirty="0">
              <a:solidFill>
                <a:schemeClr val="tx1"/>
              </a:solidFill>
            </a:endParaRPr>
          </a:p>
          <a:p>
            <a:pPr lvl="0"/>
            <a:r>
              <a:rPr lang="x-none" altLang="en-US" sz="2000" dirty="0">
                <a:solidFill>
                  <a:schemeClr val="tx1"/>
                </a:solidFill>
              </a:rPr>
              <a:t>Resource usage quantification</a:t>
            </a:r>
          </a:p>
          <a:p>
            <a:pPr lvl="1"/>
            <a:r>
              <a:rPr lang="x-none" altLang="en-US" sz="1730" b="1" i="1" dirty="0">
                <a:solidFill>
                  <a:schemeClr val="tx1"/>
                </a:solidFill>
              </a:rPr>
              <a:t>Goal</a:t>
            </a:r>
            <a:r>
              <a:rPr lang="x-none" altLang="en-US" sz="1730" dirty="0">
                <a:solidFill>
                  <a:schemeClr val="tx1"/>
                </a:solidFill>
              </a:rPr>
              <a:t>: quantify certain hardware resource usages </a:t>
            </a:r>
          </a:p>
          <a:p>
            <a:pPr lvl="1"/>
            <a:r>
              <a:rPr lang="x-none" altLang="en-US" sz="1600" dirty="0">
                <a:solidFill>
                  <a:schemeClr val="tx1"/>
                </a:solidFill>
              </a:rPr>
              <a:t>pinpoint hooking points during </a:t>
            </a:r>
            <a:r>
              <a:rPr lang="x-none" altLang="en-US" sz="1600" dirty="0" smtClean="0">
                <a:solidFill>
                  <a:schemeClr val="tx1"/>
                </a:solidFill>
              </a:rPr>
              <a:t>execution </a:t>
            </a:r>
            <a:r>
              <a:rPr lang="x-none" altLang="en-US" sz="1600" dirty="0">
                <a:solidFill>
                  <a:schemeClr val="tx1"/>
                </a:solidFill>
              </a:rPr>
              <a:t>for resource usage quantification</a:t>
            </a:r>
          </a:p>
          <a:p>
            <a:pPr lvl="1"/>
            <a:r>
              <a:rPr lang="x-none" altLang="en-US" sz="1600" dirty="0">
                <a:solidFill>
                  <a:schemeClr val="tx1"/>
                </a:solidFill>
              </a:rPr>
              <a:t>for example</a:t>
            </a:r>
          </a:p>
          <a:p>
            <a:pPr lvl="2"/>
            <a:r>
              <a:rPr lang="x-none" altLang="en-US" sz="1400" dirty="0">
                <a:solidFill>
                  <a:schemeClr val="tx1"/>
                </a:solidFill>
              </a:rPr>
              <a:t>hook each instruction for CPU usage info</a:t>
            </a:r>
          </a:p>
          <a:p>
            <a:pPr lvl="2"/>
            <a:r>
              <a:rPr lang="x-none" altLang="en-US" sz="1400" dirty="0">
                <a:solidFill>
                  <a:schemeClr val="tx1"/>
                </a:solidFill>
              </a:rPr>
              <a:t>hook memory allocation function for memory usage info</a:t>
            </a:r>
          </a:p>
          <a:p>
            <a:pPr lvl="1"/>
            <a:r>
              <a:rPr lang="x-none" altLang="en-US" sz="1600" dirty="0">
                <a:solidFill>
                  <a:schemeClr val="tx1"/>
                </a:solidFill>
              </a:rPr>
              <a:t>achieve fine-grained usage analysis at function level or DFU </a:t>
            </a:r>
            <a:r>
              <a:rPr lang="x-none" altLang="en-US" sz="1600" dirty="0" smtClean="0">
                <a:solidFill>
                  <a:schemeClr val="tx1"/>
                </a:solidFill>
              </a:rPr>
              <a:t>level</a:t>
            </a:r>
            <a:endParaRPr lang="en-US" altLang="en-US" sz="1600" dirty="0" smtClean="0">
              <a:solidFill>
                <a:schemeClr val="tx1"/>
              </a:solidFill>
            </a:endParaRPr>
          </a:p>
          <a:p>
            <a:pPr lvl="1"/>
            <a:r>
              <a:rPr lang="en-US" altLang="en-US" sz="1600" dirty="0" smtClean="0"/>
              <a:t>may suffer from code-coverage issue</a:t>
            </a:r>
            <a:endParaRPr lang="x-none" altLang="en-US" sz="1600" dirty="0">
              <a:solidFill>
                <a:schemeClr val="tx1"/>
              </a:solidFill>
            </a:endParaRPr>
          </a:p>
        </p:txBody>
      </p:sp>
    </p:spTree>
    <p:extLst>
      <p:ext uri="{BB962C8B-B14F-4D97-AF65-F5344CB8AC3E}">
        <p14:creationId xmlns:p14="http://schemas.microsoft.com/office/powerpoint/2010/main" val="3215531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01138"/>
            <a:ext cx="6923677" cy="682625"/>
          </a:xfrm>
        </p:spPr>
        <p:txBody>
          <a:bodyPr/>
          <a:lstStyle/>
          <a:p>
            <a:r>
              <a:rPr lang="en-US" dirty="0" err="1" smtClean="0"/>
              <a:t>IMMoRTALS</a:t>
            </a:r>
            <a:r>
              <a:rPr lang="en-US" dirty="0" smtClean="0"/>
              <a:t> Platform and Domain</a:t>
            </a:r>
            <a:endParaRPr lang="en-US" dirty="0"/>
          </a:p>
        </p:txBody>
      </p:sp>
      <p:sp>
        <p:nvSpPr>
          <p:cNvPr id="3" name="Content Placeholder 2"/>
          <p:cNvSpPr>
            <a:spLocks noGrp="1"/>
          </p:cNvSpPr>
          <p:nvPr>
            <p:ph idx="1"/>
          </p:nvPr>
        </p:nvSpPr>
        <p:spPr>
          <a:xfrm>
            <a:off x="376539" y="1101299"/>
            <a:ext cx="8291089" cy="5186864"/>
          </a:xfrm>
        </p:spPr>
        <p:txBody>
          <a:bodyPr/>
          <a:lstStyle/>
          <a:p>
            <a:r>
              <a:rPr lang="en-US" sz="2400" dirty="0" err="1" smtClean="0"/>
              <a:t>IMMoRTALS</a:t>
            </a:r>
            <a:r>
              <a:rPr lang="en-US" sz="2400" dirty="0" smtClean="0"/>
              <a:t> Platform</a:t>
            </a:r>
          </a:p>
          <a:p>
            <a:pPr lvl="1"/>
            <a:r>
              <a:rPr lang="en-US" sz="2000" dirty="0" smtClean="0"/>
              <a:t>Marti + ATAK light clients for sharing Situation Awareness (SA) information</a:t>
            </a:r>
          </a:p>
          <a:p>
            <a:pPr marL="457200" lvl="1" indent="0">
              <a:buNone/>
            </a:pPr>
            <a:endParaRPr lang="en-US" sz="1000" dirty="0" smtClean="0"/>
          </a:p>
          <a:p>
            <a:r>
              <a:rPr lang="en-US" sz="2400" dirty="0" err="1" smtClean="0"/>
              <a:t>IMMoRTALS</a:t>
            </a:r>
            <a:r>
              <a:rPr lang="en-US" sz="2400" dirty="0" smtClean="0"/>
              <a:t> Domain: Mission-specific tactical SA</a:t>
            </a:r>
          </a:p>
          <a:p>
            <a:pPr lvl="1"/>
            <a:r>
              <a:rPr lang="en-US" sz="2000" dirty="0" smtClean="0"/>
              <a:t>SA Data (location, images, short text annotations)</a:t>
            </a:r>
          </a:p>
          <a:p>
            <a:pPr lvl="1"/>
            <a:r>
              <a:rPr lang="en-US" sz="2000" dirty="0" smtClean="0"/>
              <a:t>Sharing (sending, receiving, storing)</a:t>
            </a:r>
          </a:p>
          <a:p>
            <a:pPr lvl="1"/>
            <a:endParaRPr lang="en-US" sz="1000" dirty="0" smtClean="0"/>
          </a:p>
          <a:p>
            <a:r>
              <a:rPr lang="en-US" sz="2400" dirty="0" err="1" smtClean="0"/>
              <a:t>IMMoRTALS</a:t>
            </a:r>
            <a:r>
              <a:rPr lang="en-US" sz="2400" dirty="0" smtClean="0"/>
              <a:t> Objective: Evolve the baseline application to varying missions</a:t>
            </a:r>
          </a:p>
          <a:p>
            <a:pPr lvl="1"/>
            <a:r>
              <a:rPr lang="en-US" sz="2000" dirty="0" smtClean="0"/>
              <a:t>Changes in functional requirements</a:t>
            </a:r>
          </a:p>
          <a:p>
            <a:pPr lvl="1"/>
            <a:r>
              <a:rPr lang="en-US" sz="2000" dirty="0" smtClean="0"/>
              <a:t>Changes in available resources in the target deployment environment</a:t>
            </a:r>
          </a:p>
          <a:p>
            <a:pPr lvl="1"/>
            <a:r>
              <a:rPr lang="en-US" sz="2000" dirty="0" smtClean="0"/>
              <a:t>Initially in phase 1 changes are provided before deployment,  changes detected </a:t>
            </a:r>
            <a:r>
              <a:rPr lang="en-US" sz="2000" i="1" dirty="0" smtClean="0"/>
              <a:t>in-mission</a:t>
            </a:r>
            <a:r>
              <a:rPr lang="en-US" sz="2000" dirty="0" smtClean="0"/>
              <a:t> will be addressed in phases 2 and 3</a:t>
            </a:r>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spTree>
    <p:extLst>
      <p:ext uri="{BB962C8B-B14F-4D97-AF65-F5344CB8AC3E}">
        <p14:creationId xmlns:p14="http://schemas.microsoft.com/office/powerpoint/2010/main" val="2056300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Approach</a:t>
            </a:r>
          </a:p>
        </p:txBody>
      </p:sp>
      <p:sp>
        <p:nvSpPr>
          <p:cNvPr id="3" name="Content Placeholder 2"/>
          <p:cNvSpPr>
            <a:spLocks noGrp="1"/>
          </p:cNvSpPr>
          <p:nvPr>
            <p:ph idx="1"/>
          </p:nvPr>
        </p:nvSpPr>
        <p:spPr/>
        <p:txBody>
          <a:bodyPr/>
          <a:lstStyle/>
          <a:p>
            <a:endParaRPr lang="x-none" altLang="en-US" sz="2400" dirty="0"/>
          </a:p>
          <a:p>
            <a:r>
              <a:rPr lang="x-none" altLang="en-US" sz="2000" dirty="0"/>
              <a:t>Impact of input size</a:t>
            </a:r>
          </a:p>
          <a:p>
            <a:pPr lvl="1"/>
            <a:r>
              <a:rPr lang="x-none" altLang="en-US" sz="1600" b="1" i="1" dirty="0"/>
              <a:t>Goal</a:t>
            </a:r>
            <a:r>
              <a:rPr lang="x-none" altLang="en-US" sz="1600" dirty="0"/>
              <a:t>: evaluate how input size affects resoure usages</a:t>
            </a:r>
          </a:p>
          <a:p>
            <a:pPr lvl="1"/>
            <a:r>
              <a:rPr lang="x-none" altLang="en-US" sz="1600" dirty="0">
                <a:solidFill>
                  <a:schemeClr val="tx1"/>
                </a:solidFill>
              </a:rPr>
              <a:t>run the application against multiple inputs with different </a:t>
            </a:r>
            <a:r>
              <a:rPr lang="x-none" altLang="en-US" sz="1600" dirty="0" smtClean="0">
                <a:solidFill>
                  <a:schemeClr val="tx1"/>
                </a:solidFill>
              </a:rPr>
              <a:t>sizes</a:t>
            </a:r>
            <a:endParaRPr lang="en-US" altLang="en-US" sz="1600" dirty="0" smtClean="0">
              <a:solidFill>
                <a:schemeClr val="tx1"/>
              </a:solidFill>
            </a:endParaRPr>
          </a:p>
          <a:p>
            <a:pPr lvl="2"/>
            <a:r>
              <a:rPr lang="en-US" altLang="en-US" sz="1400" dirty="0"/>
              <a:t>i</a:t>
            </a:r>
            <a:r>
              <a:rPr lang="en-US" altLang="en-US" sz="1400" dirty="0" smtClean="0"/>
              <a:t>nputs are currently generated manually case by case</a:t>
            </a:r>
            <a:endParaRPr lang="x-none" altLang="en-US" sz="1400" dirty="0">
              <a:solidFill>
                <a:schemeClr val="tx1"/>
              </a:solidFill>
            </a:endParaRPr>
          </a:p>
          <a:p>
            <a:pPr lvl="1"/>
            <a:r>
              <a:rPr lang="x-none" altLang="en-US" sz="1600" dirty="0">
                <a:solidFill>
                  <a:schemeClr val="tx1"/>
                </a:solidFill>
              </a:rPr>
              <a:t>collect resource usage information for each input</a:t>
            </a:r>
          </a:p>
          <a:p>
            <a:pPr lvl="1"/>
            <a:r>
              <a:rPr lang="x-none" altLang="en-US" sz="1600" dirty="0">
                <a:solidFill>
                  <a:schemeClr val="tx1"/>
                </a:solidFill>
              </a:rPr>
              <a:t>evaluate the impact of input size for resource usages by modeling the results</a:t>
            </a:r>
          </a:p>
          <a:p>
            <a:pPr lvl="0"/>
            <a:endParaRPr lang="x-none" altLang="en-US" sz="2400" dirty="0">
              <a:solidFill>
                <a:schemeClr val="tx1"/>
              </a:solidFill>
            </a:endParaRPr>
          </a:p>
          <a:p>
            <a:pPr lvl="0"/>
            <a:r>
              <a:rPr lang="x-none" altLang="en-US" sz="2000" dirty="0">
                <a:solidFill>
                  <a:schemeClr val="tx1"/>
                </a:solidFill>
              </a:rPr>
              <a:t>Impact of input value</a:t>
            </a:r>
          </a:p>
          <a:p>
            <a:pPr lvl="1"/>
            <a:r>
              <a:rPr lang="x-none" altLang="en-US" sz="1600" b="1" i="1" dirty="0">
                <a:solidFill>
                  <a:schemeClr val="tx1"/>
                </a:solidFill>
              </a:rPr>
              <a:t>Goal</a:t>
            </a:r>
            <a:r>
              <a:rPr lang="x-none" altLang="en-US" sz="1600" dirty="0">
                <a:solidFill>
                  <a:schemeClr val="tx1"/>
                </a:solidFill>
              </a:rPr>
              <a:t>: understand how input value affects application execution and resource usages</a:t>
            </a:r>
          </a:p>
          <a:p>
            <a:pPr lvl="1"/>
            <a:r>
              <a:rPr lang="x-none" altLang="en-US" sz="1600" dirty="0">
                <a:solidFill>
                  <a:schemeClr val="tx1"/>
                </a:solidFill>
              </a:rPr>
              <a:t>use symbolic execution and condition anlaysis to understand the code coverage of each individual input</a:t>
            </a:r>
          </a:p>
          <a:p>
            <a:pPr lvl="1"/>
            <a:r>
              <a:rPr lang="x-none" altLang="en-US" sz="1600" dirty="0">
                <a:solidFill>
                  <a:schemeClr val="tx1"/>
                </a:solidFill>
              </a:rPr>
              <a:t>understand how different execution paths could affect resource </a:t>
            </a:r>
            <a:r>
              <a:rPr lang="x-none" altLang="en-US" sz="1600" dirty="0" smtClean="0">
                <a:solidFill>
                  <a:schemeClr val="tx1"/>
                </a:solidFill>
              </a:rPr>
              <a:t>usages</a:t>
            </a:r>
            <a:endParaRPr lang="en-US" altLang="en-US" sz="1600" dirty="0" smtClean="0">
              <a:solidFill>
                <a:schemeClr val="tx1"/>
              </a:solidFill>
            </a:endParaRPr>
          </a:p>
          <a:p>
            <a:pPr lvl="1"/>
            <a:r>
              <a:rPr lang="en-US" altLang="en-US" sz="1600" dirty="0" smtClean="0"/>
              <a:t>research focus for the next phase</a:t>
            </a:r>
            <a:endParaRPr lang="x-none" altLang="en-US" sz="1600" dirty="0">
              <a:solidFill>
                <a:schemeClr val="tx1"/>
              </a:solidFill>
            </a:endParaRPr>
          </a:p>
          <a:p>
            <a:pPr marL="344805" lvl="1" indent="0">
              <a:buNone/>
            </a:pPr>
            <a:endParaRPr lang="x-none" altLang="en-US" sz="1600" dirty="0">
              <a:solidFill>
                <a:schemeClr val="tx1"/>
              </a:solidFill>
            </a:endParaRPr>
          </a:p>
          <a:p>
            <a:pPr lvl="1"/>
            <a:endParaRPr lang="x-none" altLang="en-US" sz="2000" dirty="0">
              <a:solidFill>
                <a:schemeClr val="tx1"/>
              </a:solidFill>
            </a:endParaRPr>
          </a:p>
        </p:txBody>
      </p:sp>
    </p:spTree>
    <p:extLst>
      <p:ext uri="{BB962C8B-B14F-4D97-AF65-F5344CB8AC3E}">
        <p14:creationId xmlns:p14="http://schemas.microsoft.com/office/powerpoint/2010/main" val="23645069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Approach</a:t>
            </a:r>
          </a:p>
        </p:txBody>
      </p:sp>
      <p:sp>
        <p:nvSpPr>
          <p:cNvPr id="3" name="Content Placeholder 2"/>
          <p:cNvSpPr>
            <a:spLocks noGrp="1"/>
          </p:cNvSpPr>
          <p:nvPr>
            <p:ph idx="1"/>
          </p:nvPr>
        </p:nvSpPr>
        <p:spPr/>
        <p:txBody>
          <a:bodyPr/>
          <a:lstStyle/>
          <a:p>
            <a:endParaRPr lang="x-none" altLang="en-US" sz="2400" dirty="0"/>
          </a:p>
          <a:p>
            <a:r>
              <a:rPr lang="en-US" altLang="en-US" sz="2000" dirty="0" smtClean="0"/>
              <a:t>Resource data transition analysis</a:t>
            </a:r>
          </a:p>
          <a:p>
            <a:pPr lvl="1"/>
            <a:r>
              <a:rPr lang="en-US" altLang="en-US" sz="1600" b="1" i="1" dirty="0" smtClean="0"/>
              <a:t>Goal</a:t>
            </a:r>
            <a:r>
              <a:rPr lang="en-US" altLang="en-US" sz="1600" dirty="0" smtClean="0"/>
              <a:t>: Find out how resource data is transited within application</a:t>
            </a:r>
          </a:p>
          <a:p>
            <a:pPr lvl="1"/>
            <a:r>
              <a:rPr lang="en-US" altLang="en-US" sz="1600" dirty="0" smtClean="0">
                <a:solidFill>
                  <a:schemeClr val="tx1"/>
                </a:solidFill>
              </a:rPr>
              <a:t>manually define a list of DFU functions as starting points and end points	</a:t>
            </a:r>
          </a:p>
          <a:p>
            <a:pPr lvl="2"/>
            <a:r>
              <a:rPr lang="en-US" altLang="en-US" sz="1400" dirty="0" smtClean="0"/>
              <a:t>starting points: DFU functions that produce the resource data</a:t>
            </a:r>
          </a:p>
          <a:p>
            <a:pPr lvl="2"/>
            <a:r>
              <a:rPr lang="en-US" altLang="en-US" sz="1400" dirty="0" smtClean="0">
                <a:solidFill>
                  <a:schemeClr val="tx1"/>
                </a:solidFill>
              </a:rPr>
              <a:t>end points: DFU or non-DFU functions that consume the data</a:t>
            </a:r>
          </a:p>
          <a:p>
            <a:pPr lvl="1"/>
            <a:r>
              <a:rPr lang="en-US" altLang="en-US" sz="1600" dirty="0" smtClean="0"/>
              <a:t>extract a complete call graph and class hierarchy for the whole application</a:t>
            </a:r>
          </a:p>
          <a:p>
            <a:pPr lvl="1"/>
            <a:r>
              <a:rPr lang="en-US" altLang="en-US" sz="1600" dirty="0" smtClean="0"/>
              <a:t>use those extracted info to get all paths from starting to end points</a:t>
            </a:r>
            <a:endParaRPr lang="x-none" altLang="en-US" sz="1600" dirty="0">
              <a:solidFill>
                <a:schemeClr val="tx1"/>
              </a:solidFill>
            </a:endParaRPr>
          </a:p>
        </p:txBody>
      </p:sp>
      <p:pic>
        <p:nvPicPr>
          <p:cNvPr id="6" name="Picture 5" descr="Screen Shot 2017-01-26 at 10.4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4038600"/>
            <a:ext cx="3784600" cy="2121350"/>
          </a:xfrm>
          <a:prstGeom prst="rect">
            <a:avLst/>
          </a:prstGeom>
        </p:spPr>
      </p:pic>
      <p:pic>
        <p:nvPicPr>
          <p:cNvPr id="7" name="Picture 6" descr="Screen Shot 2017-01-26 at 10.46.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191000"/>
            <a:ext cx="4408284" cy="1812858"/>
          </a:xfrm>
          <a:prstGeom prst="rect">
            <a:avLst/>
          </a:prstGeom>
        </p:spPr>
      </p:pic>
    </p:spTree>
    <p:extLst>
      <p:ext uri="{BB962C8B-B14F-4D97-AF65-F5344CB8AC3E}">
        <p14:creationId xmlns:p14="http://schemas.microsoft.com/office/powerpoint/2010/main" val="27044907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Current Status</a:t>
            </a:r>
          </a:p>
        </p:txBody>
      </p:sp>
      <p:sp>
        <p:nvSpPr>
          <p:cNvPr id="3" name="Content Placeholder 2"/>
          <p:cNvSpPr>
            <a:spLocks noGrp="1"/>
          </p:cNvSpPr>
          <p:nvPr>
            <p:ph idx="1"/>
          </p:nvPr>
        </p:nvSpPr>
        <p:spPr>
          <a:xfrm>
            <a:off x="457200" y="1143000"/>
            <a:ext cx="8229600" cy="5105400"/>
          </a:xfrm>
        </p:spPr>
        <p:txBody>
          <a:bodyPr/>
          <a:lstStyle/>
          <a:p>
            <a:endParaRPr lang="x-none" altLang="en-US" sz="2000" dirty="0">
              <a:solidFill>
                <a:schemeClr val="tx1"/>
              </a:solidFill>
            </a:endParaRPr>
          </a:p>
          <a:p>
            <a:r>
              <a:rPr lang="x-none" altLang="en-US" sz="2000" dirty="0">
                <a:solidFill>
                  <a:schemeClr val="tx1"/>
                </a:solidFill>
              </a:rPr>
              <a:t>Things done:</a:t>
            </a:r>
          </a:p>
          <a:p>
            <a:pPr lvl="1"/>
            <a:r>
              <a:rPr lang="x-none" altLang="en-US" sz="1600" dirty="0">
                <a:solidFill>
                  <a:schemeClr val="tx1"/>
                </a:solidFill>
              </a:rPr>
              <a:t>developed a tool named DroidSIFT to identify hardware resource dependency for GPS </a:t>
            </a:r>
            <a:r>
              <a:rPr lang="x-none" altLang="en-US" sz="1600" dirty="0">
                <a:sym typeface="+mn-ea"/>
              </a:rPr>
              <a:t>satellite </a:t>
            </a:r>
            <a:r>
              <a:rPr lang="x-none" altLang="en-US" sz="1600" dirty="0">
                <a:solidFill>
                  <a:schemeClr val="tx1"/>
                </a:solidFill>
              </a:rPr>
              <a:t>and bluetooth</a:t>
            </a:r>
          </a:p>
          <a:p>
            <a:pPr lvl="1"/>
            <a:r>
              <a:rPr lang="x-none" altLang="en-US" sz="1600" dirty="0">
                <a:solidFill>
                  <a:schemeClr val="tx1"/>
                </a:solidFill>
              </a:rPr>
              <a:t>implemented a plugin on top of </a:t>
            </a:r>
            <a:r>
              <a:rPr lang="x-none" altLang="en-US" sz="1600" dirty="0">
                <a:sym typeface="+mn-ea"/>
              </a:rPr>
              <a:t>DroidScope to q</a:t>
            </a:r>
            <a:r>
              <a:rPr lang="x-none" altLang="en-US" sz="1600" dirty="0">
                <a:solidFill>
                  <a:schemeClr val="tx1"/>
                </a:solidFill>
              </a:rPr>
              <a:t>uantify resource usages for CPU and memory</a:t>
            </a:r>
          </a:p>
          <a:p>
            <a:pPr lvl="1"/>
            <a:r>
              <a:rPr lang="x-none" altLang="en-US" sz="1600" dirty="0">
                <a:solidFill>
                  <a:schemeClr val="tx1"/>
                </a:solidFill>
              </a:rPr>
              <a:t>combined call graph and predefined sources and sinks to understand how </a:t>
            </a:r>
            <a:r>
              <a:rPr lang="x-none" altLang="en-US" sz="1600" dirty="0" smtClean="0">
                <a:solidFill>
                  <a:schemeClr val="tx1"/>
                </a:solidFill>
              </a:rPr>
              <a:t>resource</a:t>
            </a:r>
            <a:r>
              <a:rPr lang="en-US" altLang="en-US" sz="1600" dirty="0" smtClean="0">
                <a:solidFill>
                  <a:schemeClr val="tx1"/>
                </a:solidFill>
              </a:rPr>
              <a:t> data</a:t>
            </a:r>
            <a:r>
              <a:rPr lang="x-none" altLang="en-US" sz="1600" dirty="0" smtClean="0">
                <a:solidFill>
                  <a:schemeClr val="tx1"/>
                </a:solidFill>
              </a:rPr>
              <a:t> </a:t>
            </a:r>
            <a:r>
              <a:rPr lang="en-US" altLang="en-US" sz="1600" dirty="0" smtClean="0">
                <a:solidFill>
                  <a:schemeClr val="tx1"/>
                </a:solidFill>
              </a:rPr>
              <a:t>is</a:t>
            </a:r>
            <a:r>
              <a:rPr lang="x-none" altLang="en-US" sz="1600" dirty="0" smtClean="0">
                <a:solidFill>
                  <a:schemeClr val="tx1"/>
                </a:solidFill>
              </a:rPr>
              <a:t> </a:t>
            </a:r>
            <a:r>
              <a:rPr lang="x-none" altLang="en-US" sz="1600" dirty="0">
                <a:solidFill>
                  <a:schemeClr val="tx1"/>
                </a:solidFill>
              </a:rPr>
              <a:t>used across different DFUs and non-DFUs</a:t>
            </a:r>
          </a:p>
          <a:p>
            <a:pPr lvl="1"/>
            <a:r>
              <a:rPr lang="x-none" altLang="en-US" sz="1600" dirty="0">
                <a:solidFill>
                  <a:schemeClr val="tx1"/>
                </a:solidFill>
              </a:rPr>
              <a:t>developed an automatic testing environment for executing multiple inputs with different sizes and collected results for analysis</a:t>
            </a:r>
          </a:p>
          <a:p>
            <a:pPr lvl="1"/>
            <a:endParaRPr lang="x-none" altLang="en-US" sz="1600" dirty="0">
              <a:solidFill>
                <a:schemeClr val="tx1"/>
              </a:solidFill>
            </a:endParaRPr>
          </a:p>
          <a:p>
            <a:pPr lvl="0"/>
            <a:r>
              <a:rPr lang="x-none" altLang="en-US" sz="2000" dirty="0">
                <a:solidFill>
                  <a:schemeClr val="tx1"/>
                </a:solidFill>
              </a:rPr>
              <a:t>In progress</a:t>
            </a:r>
          </a:p>
          <a:p>
            <a:pPr lvl="1"/>
            <a:r>
              <a:rPr lang="x-none" altLang="en-US" sz="1600" dirty="0">
                <a:solidFill>
                  <a:schemeClr val="tx1"/>
                </a:solidFill>
              </a:rPr>
              <a:t>seeking different techniques to understand the impact of input values</a:t>
            </a:r>
          </a:p>
          <a:p>
            <a:pPr lvl="1"/>
            <a:r>
              <a:rPr lang="x-none" altLang="en-US" sz="1600" dirty="0">
                <a:solidFill>
                  <a:schemeClr val="tx1"/>
                </a:solidFill>
              </a:rPr>
              <a:t>combining the results from above analyses to deliver the resource profiles</a:t>
            </a:r>
          </a:p>
        </p:txBody>
      </p:sp>
    </p:spTree>
    <p:extLst>
      <p:ext uri="{BB962C8B-B14F-4D97-AF65-F5344CB8AC3E}">
        <p14:creationId xmlns:p14="http://schemas.microsoft.com/office/powerpoint/2010/main" val="21794463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Mutation testing work for IMMORTALS</a:t>
            </a:r>
            <a:endParaRPr lang="en-US" dirty="0"/>
          </a:p>
        </p:txBody>
      </p:sp>
      <p:sp>
        <p:nvSpPr>
          <p:cNvPr id="3" name="Content Placeholder 2"/>
          <p:cNvSpPr>
            <a:spLocks noGrp="1"/>
          </p:cNvSpPr>
          <p:nvPr>
            <p:ph type="subTitle" idx="1"/>
          </p:nvPr>
        </p:nvSpPr>
        <p:spPr/>
        <p:txBody>
          <a:bodyPr>
            <a:normAutofit fontScale="70000" lnSpcReduction="20000"/>
          </a:bodyPr>
          <a:lstStyle/>
          <a:p>
            <a:pPr marL="457200" lvl="1" indent="0">
              <a:buNone/>
            </a:pPr>
            <a:endParaRPr lang="en-US" dirty="0"/>
          </a:p>
          <a:p>
            <a:pPr marL="457200" lvl="1" indent="0">
              <a:buNone/>
            </a:pPr>
            <a:endParaRPr lang="en-US" dirty="0" smtClean="0"/>
          </a:p>
          <a:p>
            <a:pPr marL="457200" lvl="1" indent="0">
              <a:buNone/>
            </a:pPr>
            <a:r>
              <a:rPr lang="en-US" sz="3200" dirty="0" err="1" smtClean="0"/>
              <a:t>Arpit</a:t>
            </a:r>
            <a:r>
              <a:rPr lang="en-US" sz="3200" dirty="0" smtClean="0"/>
              <a:t> Christi, Alex </a:t>
            </a:r>
            <a:r>
              <a:rPr lang="en-US" sz="3200" dirty="0" err="1" smtClean="0"/>
              <a:t>Groce</a:t>
            </a:r>
            <a:endParaRPr lang="en-US" sz="3200" dirty="0" smtClean="0"/>
          </a:p>
          <a:p>
            <a:pPr marL="457200" lvl="1" indent="0">
              <a:buNone/>
            </a:pPr>
            <a:r>
              <a:rPr lang="en-US" sz="3200" dirty="0" smtClean="0"/>
              <a:t>Oregon State University</a:t>
            </a:r>
          </a:p>
          <a:p>
            <a:pPr marL="457200" lvl="1" indent="0">
              <a:buNone/>
            </a:pPr>
            <a:r>
              <a:rPr lang="en-US" sz="3200" dirty="0" smtClean="0"/>
              <a:t>Feb 2017</a:t>
            </a:r>
            <a:endParaRPr lang="en-US" sz="3200" dirty="0"/>
          </a:p>
        </p:txBody>
      </p:sp>
      <p:pic>
        <p:nvPicPr>
          <p:cNvPr id="4" name="Picture Placeholder 1" descr="Horizontal-cmyk_1.eps"/>
          <p:cNvPicPr>
            <a:picLocks noChangeAspect="1"/>
          </p:cNvPicPr>
          <p:nvPr/>
        </p:nvPicPr>
        <p:blipFill>
          <a:blip r:embed="rId2" cstate="print">
            <a:extLst>
              <a:ext uri="{28A0092B-C50C-407E-A947-70E740481C1C}">
                <a14:useLocalDpi xmlns:a14="http://schemas.microsoft.com/office/drawing/2010/main" val="0"/>
              </a:ext>
            </a:extLst>
          </a:blip>
          <a:srcRect t="-134184" b="-134184"/>
          <a:stretch>
            <a:fillRect/>
          </a:stretch>
        </p:blipFill>
        <p:spPr bwMode="auto">
          <a:xfrm>
            <a:off x="7449961" y="963879"/>
            <a:ext cx="13716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105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8058"/>
          </a:xfrm>
        </p:spPr>
        <p:txBody>
          <a:bodyPr/>
          <a:lstStyle/>
          <a:p>
            <a:r>
              <a:rPr lang="en-US" dirty="0" smtClean="0"/>
              <a:t>Mutation work</a:t>
            </a:r>
            <a:endParaRPr lang="en-US" dirty="0"/>
          </a:p>
        </p:txBody>
      </p:sp>
      <p:sp>
        <p:nvSpPr>
          <p:cNvPr id="3" name="Content Placeholder 2"/>
          <p:cNvSpPr>
            <a:spLocks noGrp="1"/>
          </p:cNvSpPr>
          <p:nvPr>
            <p:ph idx="1"/>
          </p:nvPr>
        </p:nvSpPr>
        <p:spPr>
          <a:xfrm>
            <a:off x="628650" y="1338471"/>
            <a:ext cx="7886700" cy="4838493"/>
          </a:xfrm>
        </p:spPr>
        <p:txBody>
          <a:bodyPr>
            <a:normAutofit fontScale="92500" lnSpcReduction="20000"/>
          </a:bodyPr>
          <a:lstStyle/>
          <a:p>
            <a:r>
              <a:rPr lang="en-US" dirty="0" smtClean="0"/>
              <a:t>Program P -&gt; Mutant P’</a:t>
            </a:r>
          </a:p>
          <a:p>
            <a:r>
              <a:rPr lang="en-US" dirty="0" smtClean="0"/>
              <a:t>Different view of mutant for RASS work</a:t>
            </a:r>
          </a:p>
          <a:p>
            <a:r>
              <a:rPr lang="en-US" dirty="0" smtClean="0"/>
              <a:t>Restricted functionality -&gt; Reduction, Altered functionality -&gt; Replacement</a:t>
            </a:r>
          </a:p>
          <a:p>
            <a:r>
              <a:rPr lang="en-US" dirty="0" smtClean="0"/>
              <a:t>Intuition for RASS – P and P’ can’t be drastically different</a:t>
            </a:r>
          </a:p>
          <a:p>
            <a:r>
              <a:rPr lang="en-US" dirty="0" smtClean="0"/>
              <a:t>Small changes happening at local level, empirical evidence</a:t>
            </a:r>
          </a:p>
          <a:p>
            <a:r>
              <a:rPr lang="en-US" dirty="0" smtClean="0"/>
              <a:t>Annotated (labeled) test suite (manual vs automatic annotations)</a:t>
            </a:r>
          </a:p>
          <a:p>
            <a:r>
              <a:rPr lang="en-US" dirty="0" smtClean="0"/>
              <a:t>Tool for reduction and replacement (only reduction currently)</a:t>
            </a:r>
          </a:p>
          <a:p>
            <a:r>
              <a:rPr lang="en-US" dirty="0" smtClean="0"/>
              <a:t>Usage in both discovery and analytics</a:t>
            </a:r>
          </a:p>
          <a:p>
            <a:pPr marL="0" indent="0">
              <a:buNone/>
            </a:pPr>
            <a:endParaRPr lang="en-US" dirty="0" smtClean="0"/>
          </a:p>
          <a:p>
            <a:endParaRPr lang="en-US" dirty="0" smtClean="0"/>
          </a:p>
          <a:p>
            <a:endParaRPr lang="en-US" dirty="0" smtClean="0"/>
          </a:p>
          <a:p>
            <a:pPr lvl="1"/>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17578787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8058"/>
          </a:xfrm>
        </p:spPr>
        <p:txBody>
          <a:bodyPr/>
          <a:lstStyle/>
          <a:p>
            <a:r>
              <a:rPr lang="en-US" dirty="0" smtClean="0"/>
              <a:t>Tool - </a:t>
            </a:r>
            <a:r>
              <a:rPr lang="en-US" dirty="0" err="1" smtClean="0"/>
              <a:t>JReduce</a:t>
            </a:r>
            <a:endParaRPr lang="en-US" dirty="0"/>
          </a:p>
        </p:txBody>
      </p:sp>
      <p:sp>
        <p:nvSpPr>
          <p:cNvPr id="3" name="Content Placeholder 2"/>
          <p:cNvSpPr>
            <a:spLocks noGrp="1"/>
          </p:cNvSpPr>
          <p:nvPr>
            <p:ph idx="1"/>
          </p:nvPr>
        </p:nvSpPr>
        <p:spPr>
          <a:xfrm>
            <a:off x="628650" y="1338470"/>
            <a:ext cx="7886700" cy="5391514"/>
          </a:xfrm>
        </p:spPr>
        <p:txBody>
          <a:bodyPr>
            <a:normAutofit/>
          </a:bodyPr>
          <a:lstStyle/>
          <a:p>
            <a:r>
              <a:rPr lang="en-US" sz="2000" dirty="0" smtClean="0"/>
              <a:t>Combines deletion mutation with  Hierarchical Delta Debugging (HDD) algorithm</a:t>
            </a:r>
          </a:p>
          <a:p>
            <a:r>
              <a:rPr lang="en-US" sz="2000" dirty="0" smtClean="0"/>
              <a:t>Annotated (labeled) test suite and Program as input</a:t>
            </a:r>
          </a:p>
          <a:p>
            <a:r>
              <a:rPr lang="en-US" sz="2000" dirty="0" smtClean="0"/>
              <a:t>Multiple reduced version of program as output, based on test annotations (labels)</a:t>
            </a:r>
          </a:p>
          <a:p>
            <a:r>
              <a:rPr lang="en-US" sz="2000" dirty="0" smtClean="0"/>
              <a:t>HDD – guarantees </a:t>
            </a:r>
            <a:r>
              <a:rPr lang="en-US" sz="2000" dirty="0" err="1" smtClean="0"/>
              <a:t>minimality</a:t>
            </a:r>
            <a:r>
              <a:rPr lang="en-US" sz="2000" dirty="0"/>
              <a:t> </a:t>
            </a:r>
            <a:r>
              <a:rPr lang="en-US" sz="2000" dirty="0" smtClean="0"/>
              <a:t>and convergence</a:t>
            </a:r>
          </a:p>
          <a:p>
            <a:r>
              <a:rPr lang="en-US" sz="2000" dirty="0" smtClean="0"/>
              <a:t>Leverage existing test suite, minimal pre processing</a:t>
            </a:r>
          </a:p>
          <a:p>
            <a:r>
              <a:rPr lang="en-US" sz="2000" dirty="0" smtClean="0"/>
              <a:t>Factors intuition, early exit criteria possible</a:t>
            </a:r>
          </a:p>
          <a:p>
            <a:pPr algn="ctr"/>
            <a:r>
              <a:rPr lang="en-US" sz="2000" dirty="0" smtClean="0"/>
              <a:t>Empirical evaluation – tool is widely applicable, changes are small and local (other heuristics?)</a:t>
            </a:r>
          </a:p>
          <a:p>
            <a:r>
              <a:rPr lang="en-US" sz="2000" dirty="0" smtClean="0"/>
              <a:t>Test suite annotations – developer provided or automatically generated</a:t>
            </a:r>
          </a:p>
          <a:p>
            <a:pPr marL="0" indent="0">
              <a:buNone/>
            </a:pPr>
            <a:endParaRPr lang="en-US" dirty="0" smtClean="0"/>
          </a:p>
          <a:p>
            <a:endParaRPr lang="en-US" dirty="0" smtClean="0"/>
          </a:p>
          <a:p>
            <a:endParaRPr lang="en-US" dirty="0" smtClean="0"/>
          </a:p>
          <a:p>
            <a:endParaRPr lang="en-US" dirty="0" smtClean="0"/>
          </a:p>
          <a:p>
            <a:pPr lvl="1"/>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586" y="4478465"/>
            <a:ext cx="3724895" cy="17049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21" y="4478465"/>
            <a:ext cx="3250406" cy="1476375"/>
          </a:xfrm>
          <a:prstGeom prst="rect">
            <a:avLst/>
          </a:prstGeom>
        </p:spPr>
      </p:pic>
    </p:spTree>
    <p:extLst>
      <p:ext uri="{BB962C8B-B14F-4D97-AF65-F5344CB8AC3E}">
        <p14:creationId xmlns:p14="http://schemas.microsoft.com/office/powerpoint/2010/main" val="24443504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8058"/>
          </a:xfrm>
        </p:spPr>
        <p:txBody>
          <a:bodyPr/>
          <a:lstStyle/>
          <a:p>
            <a:r>
              <a:rPr lang="en-US" dirty="0" smtClean="0"/>
              <a:t>Discovery and analytics</a:t>
            </a:r>
            <a:endParaRPr lang="en-US" dirty="0"/>
          </a:p>
        </p:txBody>
      </p:sp>
      <p:sp>
        <p:nvSpPr>
          <p:cNvPr id="3" name="Content Placeholder 2"/>
          <p:cNvSpPr>
            <a:spLocks noGrp="1"/>
          </p:cNvSpPr>
          <p:nvPr>
            <p:ph idx="1"/>
          </p:nvPr>
        </p:nvSpPr>
        <p:spPr>
          <a:xfrm>
            <a:off x="628650" y="1338471"/>
            <a:ext cx="7886700" cy="4838493"/>
          </a:xfrm>
        </p:spPr>
        <p:txBody>
          <a:bodyPr>
            <a:normAutofit/>
          </a:bodyPr>
          <a:lstStyle/>
          <a:p>
            <a:r>
              <a:rPr lang="en-US" sz="1800" dirty="0" smtClean="0"/>
              <a:t>Discovery – Diff of original and mutated Program, diff of static analysis and dynamic analysis results</a:t>
            </a:r>
          </a:p>
          <a:p>
            <a:r>
              <a:rPr lang="en-US" sz="1800" dirty="0" smtClean="0"/>
              <a:t>Analytics – Annotated test suite, resource consumption of tests, Applies reduction and replacement to build new components </a:t>
            </a:r>
          </a:p>
          <a:p>
            <a:r>
              <a:rPr lang="en-US" sz="1800" dirty="0" smtClean="0"/>
              <a:t>Tie everything back to the test suite</a:t>
            </a:r>
          </a:p>
          <a:p>
            <a:r>
              <a:rPr lang="en-US" sz="1800" dirty="0" smtClean="0"/>
              <a:t>Keep pre-computed mutants or generate dynamically</a:t>
            </a:r>
          </a:p>
          <a:p>
            <a:r>
              <a:rPr lang="en-US" sz="1800" dirty="0" smtClean="0"/>
              <a:t>Heuristics to quickly generate mutants</a:t>
            </a:r>
          </a:p>
          <a:p>
            <a:endParaRPr lang="en-US" sz="2000" dirty="0" smtClean="0"/>
          </a:p>
          <a:p>
            <a:pPr lvl="1"/>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422" y="2299108"/>
            <a:ext cx="2852928" cy="31546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088" y="3187754"/>
            <a:ext cx="4468895" cy="3318191"/>
          </a:xfrm>
          <a:prstGeom prst="rect">
            <a:avLst/>
          </a:prstGeom>
        </p:spPr>
      </p:pic>
    </p:spTree>
    <p:extLst>
      <p:ext uri="{BB962C8B-B14F-4D97-AF65-F5344CB8AC3E}">
        <p14:creationId xmlns:p14="http://schemas.microsoft.com/office/powerpoint/2010/main" val="2109351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8058"/>
          </a:xfrm>
        </p:spPr>
        <p:txBody>
          <a:bodyPr/>
          <a:lstStyle/>
          <a:p>
            <a:r>
              <a:rPr lang="en-US" dirty="0" smtClean="0"/>
              <a:t>Research problems</a:t>
            </a:r>
            <a:endParaRPr lang="en-US" dirty="0"/>
          </a:p>
        </p:txBody>
      </p:sp>
      <p:sp>
        <p:nvSpPr>
          <p:cNvPr id="3" name="Content Placeholder 2"/>
          <p:cNvSpPr>
            <a:spLocks noGrp="1"/>
          </p:cNvSpPr>
          <p:nvPr>
            <p:ph idx="1"/>
          </p:nvPr>
        </p:nvSpPr>
        <p:spPr>
          <a:xfrm>
            <a:off x="628650" y="1338471"/>
            <a:ext cx="7886700" cy="4838493"/>
          </a:xfrm>
        </p:spPr>
        <p:txBody>
          <a:bodyPr>
            <a:normAutofit fontScale="85000" lnSpcReduction="10000"/>
          </a:bodyPr>
          <a:lstStyle/>
          <a:p>
            <a:pPr marL="514350" indent="-514350">
              <a:buAutoNum type="arabicPeriod"/>
            </a:pPr>
            <a:r>
              <a:rPr lang="en-US" dirty="0" smtClean="0"/>
              <a:t>Where </a:t>
            </a:r>
            <a:r>
              <a:rPr lang="en-US" dirty="0"/>
              <a:t>does a small change in functionality (restriction or alteration) manifest itself in the program </a:t>
            </a:r>
            <a:r>
              <a:rPr lang="en-US" dirty="0" smtClean="0"/>
              <a:t>for RASS</a:t>
            </a:r>
            <a:r>
              <a:rPr lang="en-US" dirty="0"/>
              <a:t>?</a:t>
            </a:r>
          </a:p>
          <a:p>
            <a:pPr marL="514350" indent="-514350">
              <a:buAutoNum type="arabicPeriod"/>
            </a:pPr>
            <a:r>
              <a:rPr lang="en-US" dirty="0"/>
              <a:t>Automating reductions </a:t>
            </a:r>
            <a:r>
              <a:rPr lang="en-US" dirty="0" smtClean="0"/>
              <a:t>for RASS, </a:t>
            </a:r>
            <a:r>
              <a:rPr lang="en-US" dirty="0"/>
              <a:t>leveraging existing test suites</a:t>
            </a:r>
          </a:p>
          <a:p>
            <a:pPr marL="514350" indent="-514350">
              <a:buAutoNum type="arabicPeriod"/>
            </a:pPr>
            <a:r>
              <a:rPr lang="en-US" dirty="0"/>
              <a:t>Partially automating replacements</a:t>
            </a:r>
          </a:p>
          <a:p>
            <a:pPr marL="514350" indent="-514350">
              <a:buAutoNum type="arabicPeriod"/>
            </a:pPr>
            <a:r>
              <a:rPr lang="en-US" dirty="0" smtClean="0"/>
              <a:t>Heuristics: especially more heuristics to enable runtime adaptation.</a:t>
            </a:r>
            <a:endParaRPr lang="en-US" dirty="0"/>
          </a:p>
          <a:p>
            <a:pPr marL="514350" indent="-514350">
              <a:buAutoNum type="arabicPeriod"/>
            </a:pPr>
            <a:r>
              <a:rPr lang="en-US" dirty="0"/>
              <a:t>Effective ways to capture restricted and altered functionality using test suite and empirical analysis</a:t>
            </a:r>
            <a:r>
              <a:rPr lang="en-US" dirty="0" smtClean="0"/>
              <a:t>.</a:t>
            </a:r>
          </a:p>
          <a:p>
            <a:pPr marL="514350" indent="-514350">
              <a:buAutoNum type="arabicPeriod"/>
            </a:pPr>
            <a:r>
              <a:rPr lang="en-US" dirty="0" smtClean="0"/>
              <a:t>Runtime testing of adaptations using </a:t>
            </a:r>
            <a:r>
              <a:rPr lang="en-US" dirty="0"/>
              <a:t>annotated test suite, Towards Run-Time Testing of Dynamic Adaptive </a:t>
            </a:r>
            <a:r>
              <a:rPr lang="en-US" dirty="0" smtClean="0"/>
              <a:t>Systems – </a:t>
            </a:r>
            <a:r>
              <a:rPr lang="en-US" dirty="0" err="1" smtClean="0"/>
              <a:t>Fredrericks</a:t>
            </a:r>
            <a:r>
              <a:rPr lang="en-US" dirty="0" smtClean="0"/>
              <a:t>, Ramirez, Cheng.</a:t>
            </a:r>
            <a:endParaRPr lang="en-US" dirty="0"/>
          </a:p>
          <a:p>
            <a:endParaRPr lang="en-US" dirty="0" smtClean="0"/>
          </a:p>
          <a:p>
            <a:pPr marL="0" indent="0">
              <a:buNone/>
            </a:pPr>
            <a:endParaRPr lang="en-US" dirty="0" smtClean="0"/>
          </a:p>
          <a:p>
            <a:endParaRPr lang="en-US" dirty="0" smtClean="0"/>
          </a:p>
          <a:p>
            <a:pPr lvl="1"/>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25920233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8058"/>
          </a:xfrm>
        </p:spPr>
        <p:txBody>
          <a:bodyPr/>
          <a:lstStyle/>
          <a:p>
            <a:r>
              <a:rPr lang="en-US" dirty="0" smtClean="0"/>
              <a:t>Completed vs ongoing work</a:t>
            </a:r>
            <a:endParaRPr lang="en-US" dirty="0"/>
          </a:p>
        </p:txBody>
      </p:sp>
      <p:sp>
        <p:nvSpPr>
          <p:cNvPr id="3" name="Content Placeholder 2"/>
          <p:cNvSpPr>
            <a:spLocks noGrp="1"/>
          </p:cNvSpPr>
          <p:nvPr>
            <p:ph idx="1"/>
          </p:nvPr>
        </p:nvSpPr>
        <p:spPr>
          <a:xfrm>
            <a:off x="628650" y="1338471"/>
            <a:ext cx="7886700" cy="4838493"/>
          </a:xfrm>
        </p:spPr>
        <p:txBody>
          <a:bodyPr>
            <a:normAutofit fontScale="85000" lnSpcReduction="20000"/>
          </a:bodyPr>
          <a:lstStyle/>
          <a:p>
            <a:pPr marL="0" indent="0">
              <a:buNone/>
            </a:pPr>
            <a:r>
              <a:rPr lang="en-US" dirty="0" smtClean="0"/>
              <a:t>Completed</a:t>
            </a:r>
          </a:p>
          <a:p>
            <a:pPr marL="0" indent="0">
              <a:buNone/>
            </a:pPr>
            <a:r>
              <a:rPr lang="en-US" dirty="0" smtClean="0"/>
              <a:t>	</a:t>
            </a:r>
            <a:r>
              <a:rPr lang="en-US" dirty="0" err="1" smtClean="0"/>
              <a:t>JReduce</a:t>
            </a:r>
            <a:r>
              <a:rPr lang="en-US" dirty="0" smtClean="0"/>
              <a:t> – tool for reduction</a:t>
            </a:r>
          </a:p>
          <a:p>
            <a:pPr marL="0" indent="0">
              <a:buNone/>
            </a:pPr>
            <a:r>
              <a:rPr lang="en-US" dirty="0" smtClean="0"/>
              <a:t>	Empirical evaluation of reductions</a:t>
            </a:r>
          </a:p>
          <a:p>
            <a:pPr marL="0" indent="0">
              <a:buNone/>
            </a:pPr>
            <a:r>
              <a:rPr lang="en-US" dirty="0" smtClean="0"/>
              <a:t>	Some heuristics</a:t>
            </a:r>
          </a:p>
          <a:p>
            <a:pPr marL="0" indent="0">
              <a:buNone/>
            </a:pPr>
            <a:r>
              <a:rPr lang="en-US" dirty="0"/>
              <a:t>	</a:t>
            </a:r>
            <a:r>
              <a:rPr lang="en-US" dirty="0" smtClean="0"/>
              <a:t>few levels from leaf node</a:t>
            </a:r>
          </a:p>
          <a:p>
            <a:pPr marL="0" indent="0">
              <a:buNone/>
            </a:pPr>
            <a:r>
              <a:rPr lang="en-US" dirty="0" smtClean="0"/>
              <a:t>Ongoing</a:t>
            </a:r>
          </a:p>
          <a:p>
            <a:pPr marL="0" indent="0">
              <a:buNone/>
            </a:pPr>
            <a:r>
              <a:rPr lang="en-US" dirty="0" smtClean="0"/>
              <a:t>	Looking for more heuristics + leveraging other methods</a:t>
            </a:r>
          </a:p>
          <a:p>
            <a:pPr marL="0" indent="0">
              <a:buNone/>
            </a:pPr>
            <a:r>
              <a:rPr lang="en-US" dirty="0" smtClean="0"/>
              <a:t>	Pruning of nodes based on analysis</a:t>
            </a:r>
          </a:p>
          <a:p>
            <a:pPr marL="0" indent="0">
              <a:buNone/>
            </a:pPr>
            <a:r>
              <a:rPr lang="en-US" dirty="0" smtClean="0"/>
              <a:t>	Bytecode level runtime reductions</a:t>
            </a:r>
          </a:p>
          <a:p>
            <a:pPr marL="0" indent="0">
              <a:buNone/>
            </a:pPr>
            <a:r>
              <a:rPr lang="en-US" dirty="0" smtClean="0"/>
              <a:t>Planned</a:t>
            </a:r>
          </a:p>
          <a:p>
            <a:pPr marL="0" indent="0">
              <a:buNone/>
            </a:pPr>
            <a:r>
              <a:rPr lang="en-US" dirty="0" smtClean="0"/>
              <a:t>	Automatic replacements</a:t>
            </a:r>
          </a:p>
          <a:p>
            <a:pPr marL="0" indent="0">
              <a:buNone/>
            </a:pPr>
            <a:r>
              <a:rPr lang="en-US" dirty="0" smtClean="0"/>
              <a:t>	Enhancing test suite for adaptation testing</a:t>
            </a:r>
          </a:p>
          <a:p>
            <a:endParaRPr lang="en-US" dirty="0" smtClean="0"/>
          </a:p>
          <a:p>
            <a:pPr marL="0" indent="0">
              <a:buNone/>
            </a:pPr>
            <a:endParaRPr lang="en-US" dirty="0" smtClean="0"/>
          </a:p>
          <a:p>
            <a:pPr lvl="1"/>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a:p>
        </p:txBody>
      </p:sp>
      <p:pic>
        <p:nvPicPr>
          <p:cNvPr id="5" name="Picture 4"/>
          <p:cNvPicPr>
            <a:picLocks noChangeAspect="1"/>
          </p:cNvPicPr>
          <p:nvPr/>
        </p:nvPicPr>
        <p:blipFill>
          <a:blip r:embed="rId3"/>
          <a:stretch>
            <a:fillRect/>
          </a:stretch>
        </p:blipFill>
        <p:spPr>
          <a:xfrm>
            <a:off x="5401541" y="1607099"/>
            <a:ext cx="2484000" cy="759200"/>
          </a:xfrm>
          <a:prstGeom prst="rect">
            <a:avLst/>
          </a:prstGeom>
        </p:spPr>
      </p:pic>
      <p:pic>
        <p:nvPicPr>
          <p:cNvPr id="6" name="Picture 5"/>
          <p:cNvPicPr>
            <a:picLocks noChangeAspect="1"/>
          </p:cNvPicPr>
          <p:nvPr/>
        </p:nvPicPr>
        <p:blipFill>
          <a:blip r:embed="rId4"/>
          <a:stretch>
            <a:fillRect/>
          </a:stretch>
        </p:blipFill>
        <p:spPr>
          <a:xfrm>
            <a:off x="5303925" y="2247177"/>
            <a:ext cx="2468475" cy="1081600"/>
          </a:xfrm>
          <a:prstGeom prst="rect">
            <a:avLst/>
          </a:prstGeom>
        </p:spPr>
      </p:pic>
    </p:spTree>
    <p:extLst>
      <p:ext uri="{BB962C8B-B14F-4D97-AF65-F5344CB8AC3E}">
        <p14:creationId xmlns:p14="http://schemas.microsoft.com/office/powerpoint/2010/main" val="37024866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Phase 1 workshop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59</a:t>
            </a:fld>
            <a:endParaRPr lang="en-US"/>
          </a:p>
        </p:txBody>
      </p:sp>
    </p:spTree>
    <p:extLst>
      <p:ext uri="{BB962C8B-B14F-4D97-AF65-F5344CB8AC3E}">
        <p14:creationId xmlns:p14="http://schemas.microsoft.com/office/powerpoint/2010/main" val="2527947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 y="592981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Donut 11"/>
          <p:cNvSpPr/>
          <p:nvPr/>
        </p:nvSpPr>
        <p:spPr bwMode="auto">
          <a:xfrm>
            <a:off x="1676401" y="1127001"/>
            <a:ext cx="5050250" cy="4523522"/>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1049229" y="107868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ts val="300"/>
              </a:spcBef>
              <a:buFontTx/>
              <a:buNone/>
            </a:pPr>
            <a:r>
              <a:rPr lang="en-US" sz="1600" b="1" dirty="0" smtClean="0">
                <a:ea typeface="ＭＳ Ｐゴシック" pitchFamily="1" charset="-128"/>
              </a:rPr>
              <a:t>Mission</a:t>
            </a:r>
          </a:p>
          <a:p>
            <a:pPr>
              <a:spcBef>
                <a:spcPts val="300"/>
              </a:spcBef>
              <a:buFont typeface="Arial" pitchFamily="34" charset="0"/>
              <a:buChar char="•"/>
            </a:pPr>
            <a:r>
              <a:rPr lang="en-US" sz="1600" b="1" dirty="0" smtClean="0">
                <a:ea typeface="ＭＳ Ｐゴシック" pitchFamily="1" charset="-128"/>
              </a:rPr>
              <a:t> </a:t>
            </a:r>
            <a:r>
              <a:rPr lang="en-US" sz="1600" dirty="0" smtClean="0">
                <a:solidFill>
                  <a:schemeClr val="tx1"/>
                </a:solidFill>
                <a:ea typeface="ＭＳ Ｐゴシック" pitchFamily="1" charset="-128"/>
              </a:rPr>
              <a:t>ISR</a:t>
            </a:r>
          </a:p>
          <a:p>
            <a:pPr>
              <a:spcBef>
                <a:spcPts val="300"/>
              </a:spcBef>
              <a:buFont typeface="Arial" pitchFamily="34" charset="0"/>
              <a:buChar char="•"/>
            </a:pPr>
            <a:r>
              <a:rPr lang="en-US" sz="1600" dirty="0" smtClean="0">
                <a:solidFill>
                  <a:schemeClr val="tx1"/>
                </a:solidFill>
                <a:ea typeface="ＭＳ Ｐゴシック" pitchFamily="1" charset="-128"/>
              </a:rPr>
              <a:t> Search and Rescue</a:t>
            </a:r>
          </a:p>
          <a:p>
            <a:pPr>
              <a:spcBef>
                <a:spcPts val="300"/>
              </a:spcBef>
              <a:buFont typeface="Arial" pitchFamily="34" charset="0"/>
              <a:buChar char="•"/>
            </a:pPr>
            <a:r>
              <a:rPr lang="en-US" sz="1600" dirty="0" smtClean="0">
                <a:ea typeface="ＭＳ Ｐゴシック" pitchFamily="1" charset="-128"/>
              </a:rPr>
              <a:t> Supply</a:t>
            </a:r>
          </a:p>
        </p:txBody>
      </p:sp>
      <p:sp>
        <p:nvSpPr>
          <p:cNvPr id="6" name="Rounded Rectangle 5"/>
          <p:cNvSpPr/>
          <p:nvPr/>
        </p:nvSpPr>
        <p:spPr bwMode="auto">
          <a:xfrm>
            <a:off x="3046023" y="2843551"/>
            <a:ext cx="2488442" cy="996465"/>
          </a:xfrm>
          <a:prstGeom prst="roundRect">
            <a:avLst/>
          </a:prstGeom>
          <a:ln w="5715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Location</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Geo coordinates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Terrain/buildings (images)</a:t>
            </a:r>
          </a:p>
        </p:txBody>
      </p:sp>
      <p:sp>
        <p:nvSpPr>
          <p:cNvPr id="7" name="Rounded Rectangle 6"/>
          <p:cNvSpPr/>
          <p:nvPr/>
        </p:nvSpPr>
        <p:spPr bwMode="auto">
          <a:xfrm>
            <a:off x="6055511"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Surrounding</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No</a:t>
            </a:r>
            <a:r>
              <a:rPr kumimoji="0" lang="en-US" sz="1600" i="0" u="none" strike="noStrike" cap="none" normalizeH="0" dirty="0" smtClean="0">
                <a:ln>
                  <a:noFill/>
                </a:ln>
                <a:solidFill>
                  <a:schemeClr val="tx1"/>
                </a:solidFill>
                <a:effectLst/>
                <a:ea typeface="ＭＳ Ｐゴシック" pitchFamily="1" charset="-128"/>
              </a:rPr>
              <a:t> contact, taking fire</a:t>
            </a:r>
          </a:p>
          <a:p>
            <a:pPr>
              <a:spcBef>
                <a:spcPts val="300"/>
              </a:spcBef>
              <a:buFont typeface="Arial" pitchFamily="34" charset="0"/>
              <a:buChar char="•"/>
            </a:pPr>
            <a:r>
              <a:rPr lang="en-US" sz="1600" dirty="0" smtClean="0">
                <a:ea typeface="ＭＳ Ｐゴシック" pitchFamily="1" charset="-128"/>
              </a:rPr>
              <a:t> Red/blue forces</a:t>
            </a:r>
          </a:p>
          <a:p>
            <a:pPr>
              <a:spcBef>
                <a:spcPts val="300"/>
              </a:spcBef>
              <a:buFont typeface="Arial" pitchFamily="34" charset="0"/>
              <a:buChar char="•"/>
            </a:pPr>
            <a:r>
              <a:rPr kumimoji="0" lang="en-US" sz="1600" i="0" u="none" strike="noStrike" cap="none" normalizeH="0" baseline="0" dirty="0">
                <a:ln>
                  <a:noFill/>
                </a:ln>
                <a:solidFill>
                  <a:schemeClr val="tx1"/>
                </a:solidFill>
                <a:effectLst/>
                <a:ea typeface="ＭＳ Ｐゴシック" pitchFamily="1" charset="-128"/>
              </a:rPr>
              <a:t> </a:t>
            </a:r>
            <a:r>
              <a:rPr lang="en-US" sz="1600" dirty="0" smtClean="0">
                <a:solidFill>
                  <a:schemeClr val="tx1"/>
                </a:solidFill>
                <a:ea typeface="ＭＳ Ｐゴシック" pitchFamily="1" charset="-128"/>
              </a:rPr>
              <a:t>Risk Estimated Distance</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Movement</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dirty="0" smtClean="0">
                <a:ln>
                  <a:noFill/>
                </a:ln>
                <a:solidFill>
                  <a:schemeClr val="tx1"/>
                </a:solidFill>
                <a:effectLst/>
                <a:ea typeface="ＭＳ Ｐゴシック" pitchFamily="1" charset="-128"/>
              </a:rPr>
              <a:t> Tracks</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baseline="0" dirty="0" smtClean="0">
                <a:ea typeface="ＭＳ Ｐゴシック" pitchFamily="1" charset="-128"/>
              </a:rPr>
              <a:t> </a:t>
            </a:r>
            <a:r>
              <a:rPr lang="en-US" sz="1600" baseline="0" dirty="0" smtClean="0">
                <a:solidFill>
                  <a:schemeClr val="tx1"/>
                </a:solidFill>
                <a:ea typeface="ＭＳ Ｐゴシック" pitchFamily="1" charset="-128"/>
              </a:rPr>
              <a:t>Planned/observed </a:t>
            </a:r>
            <a:r>
              <a:rPr lang="en-US" sz="1600" dirty="0">
                <a:solidFill>
                  <a:schemeClr val="tx1"/>
                </a:solidFill>
                <a:ea typeface="ＭＳ Ｐゴシック" pitchFamily="1" charset="-128"/>
              </a:rPr>
              <a:t>r</a:t>
            </a:r>
            <a:r>
              <a:rPr lang="en-US" sz="1600" baseline="0" dirty="0" smtClean="0">
                <a:solidFill>
                  <a:schemeClr val="tx1"/>
                </a:solidFill>
                <a:ea typeface="ＭＳ Ｐゴシック" pitchFamily="1" charset="-128"/>
              </a:rPr>
              <a:t>outes</a:t>
            </a:r>
          </a:p>
          <a:p>
            <a:pPr>
              <a:spcBef>
                <a:spcPts val="300"/>
              </a:spcBef>
              <a:buFont typeface="Arial" pitchFamily="34" charset="0"/>
              <a:buChar char="•"/>
            </a:pPr>
            <a:r>
              <a:rPr lang="en-US" sz="1600" dirty="0" smtClean="0">
                <a:ea typeface="ＭＳ Ｐゴシック" pitchFamily="1" charset="-128"/>
              </a:rPr>
              <a:t> Velocity</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9" name="Rounded Rectangle 8"/>
          <p:cNvSpPr/>
          <p:nvPr/>
        </p:nvSpPr>
        <p:spPr bwMode="auto">
          <a:xfrm>
            <a:off x="1464678"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Equipment</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Battery &amp; load</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Fuel </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a:solidFill>
                  <a:schemeClr val="tx1"/>
                </a:solidFill>
                <a:ea typeface="ＭＳ Ｐゴシック" pitchFamily="1" charset="-128"/>
              </a:rPr>
              <a:t> </a:t>
            </a:r>
            <a:r>
              <a:rPr lang="en-US" sz="1600" dirty="0" smtClean="0">
                <a:solidFill>
                  <a:schemeClr val="tx1"/>
                </a:solidFill>
                <a:ea typeface="ＭＳ Ｐゴシック" pitchFamily="1" charset="-128"/>
              </a:rPr>
              <a:t>A</a:t>
            </a:r>
            <a:r>
              <a:rPr kumimoji="0" lang="en-US" sz="1600" i="0" u="none" strike="noStrike" cap="none" normalizeH="0" baseline="0" dirty="0" smtClean="0">
                <a:ln>
                  <a:noFill/>
                </a:ln>
                <a:solidFill>
                  <a:schemeClr val="tx1"/>
                </a:solidFill>
                <a:effectLst/>
                <a:ea typeface="ＭＳ Ｐゴシック" pitchFamily="1" charset="-128"/>
              </a:rPr>
              <a:t>mmunition</a:t>
            </a:r>
          </a:p>
        </p:txBody>
      </p:sp>
      <p:sp>
        <p:nvSpPr>
          <p:cNvPr id="10" name="Rounded Rectangle 9"/>
          <p:cNvSpPr/>
          <p:nvPr/>
        </p:nvSpPr>
        <p:spPr bwMode="auto">
          <a:xfrm>
            <a:off x="393264"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Policy</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Organization policies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Operating procedures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kumimoji="0" lang="en-US" sz="1600" i="0" u="none" strike="noStrike" cap="none" normalizeH="0" dirty="0" smtClean="0">
                <a:ln>
                  <a:noFill/>
                </a:ln>
                <a:solidFill>
                  <a:schemeClr val="tx1"/>
                </a:solidFill>
                <a:effectLst/>
                <a:ea typeface="ＭＳ Ｐゴシック" pitchFamily="1" charset="-128"/>
              </a:rPr>
              <a:t> Rules of engagement</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baseline="0" dirty="0" smtClean="0">
                <a:ea typeface="ＭＳ Ｐゴシック" pitchFamily="1" charset="-128"/>
              </a:rPr>
              <a:t> Mission plans </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11" name="Rounded Rectangle 10"/>
          <p:cNvSpPr/>
          <p:nvPr/>
        </p:nvSpPr>
        <p:spPr bwMode="auto">
          <a:xfrm>
            <a:off x="5304646" y="1058580"/>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endParaRPr kumimoji="0" lang="en-US" sz="1600" b="1" i="0" u="none" strike="noStrike" cap="none" normalizeH="0" baseline="0" dirty="0" smtClean="0">
              <a:ln>
                <a:noFill/>
              </a:ln>
              <a:solidFill>
                <a:schemeClr val="tx1"/>
              </a:solidFill>
              <a:effectLst/>
              <a:ea typeface="ＭＳ Ｐゴシック" pitchFamily="1" charset="-128"/>
            </a:endParaRPr>
          </a:p>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Climate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Visibility, rain, wind</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Temperature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Current &amp; future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endParaRPr lang="en-US" sz="1600" dirty="0" smtClean="0">
              <a:ea typeface="ＭＳ Ｐゴシック" pitchFamily="1" charset="-128"/>
            </a:endParaRPr>
          </a:p>
        </p:txBody>
      </p:sp>
      <p:sp>
        <p:nvSpPr>
          <p:cNvPr id="13" name="TextBox 12"/>
          <p:cNvSpPr txBox="1"/>
          <p:nvPr/>
        </p:nvSpPr>
        <p:spPr>
          <a:xfrm>
            <a:off x="11673" y="4195455"/>
            <a:ext cx="1448973" cy="923330"/>
          </a:xfrm>
          <a:prstGeom prst="rect">
            <a:avLst/>
          </a:prstGeom>
          <a:noFill/>
        </p:spPr>
        <p:txBody>
          <a:bodyPr wrap="square" rtlCol="0">
            <a:spAutoFit/>
          </a:bodyPr>
          <a:lstStyle/>
          <a:p>
            <a:pPr marL="0" lvl="1"/>
            <a:r>
              <a:rPr lang="en-US" sz="900" dirty="0" smtClean="0"/>
              <a:t>Dimensions of mission-specific tactical situation awareness are </a:t>
            </a:r>
            <a:r>
              <a:rPr lang="en-US" sz="900" dirty="0"/>
              <a:t>a</a:t>
            </a:r>
            <a:r>
              <a:rPr lang="en-US" sz="900" dirty="0" smtClean="0"/>
              <a:t>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7159268" y="955672"/>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34131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3036547" y="4735390"/>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433935"/>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530033" y="997833"/>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4" name="Rectangle 3"/>
          <p:cNvSpPr/>
          <p:nvPr/>
        </p:nvSpPr>
        <p:spPr bwMode="auto">
          <a:xfrm>
            <a:off x="2778368" y="4027544"/>
            <a:ext cx="3365770" cy="346709"/>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600" dirty="0" smtClean="0">
                <a:ea typeface="ＭＳ Ｐゴシック" pitchFamily="1" charset="-128"/>
              </a:rPr>
              <a:t>Location is Central to Tactical SA</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5" name="Straight Arrow Connector 14"/>
          <p:cNvCxnSpPr>
            <a:stCxn id="4" idx="0"/>
          </p:cNvCxnSpPr>
          <p:nvPr/>
        </p:nvCxnSpPr>
        <p:spPr bwMode="auto">
          <a:xfrm flipV="1">
            <a:off x="4461253" y="3701770"/>
            <a:ext cx="2036" cy="325774"/>
          </a:xfrm>
          <a:prstGeom prst="straightConnector1">
            <a:avLst/>
          </a:prstGeom>
          <a:solidFill>
            <a:srgbClr val="5CA1FB"/>
          </a:solidFill>
          <a:ln w="38100" cap="flat" cmpd="sng" algn="ctr">
            <a:solidFill>
              <a:schemeClr val="tx1"/>
            </a:solidFill>
            <a:prstDash val="solid"/>
            <a:round/>
            <a:headEnd type="none" w="med" len="med"/>
            <a:tailEnd type="arrow"/>
          </a:ln>
          <a:effectLst/>
        </p:spPr>
      </p:cxnSp>
      <p:sp>
        <p:nvSpPr>
          <p:cNvPr id="3" name="Title 2"/>
          <p:cNvSpPr>
            <a:spLocks noGrp="1"/>
          </p:cNvSpPr>
          <p:nvPr>
            <p:ph type="title"/>
          </p:nvPr>
        </p:nvSpPr>
        <p:spPr>
          <a:xfrm>
            <a:off x="241300" y="117676"/>
            <a:ext cx="8229600" cy="682625"/>
          </a:xfrm>
        </p:spPr>
        <p:txBody>
          <a:bodyPr/>
          <a:lstStyle/>
          <a:p>
            <a:r>
              <a:rPr lang="en-US" dirty="0" smtClean="0"/>
              <a:t>The Tactical SA Domain Offers a Rich Context for Program Evolution </a:t>
            </a:r>
            <a:endParaRPr lang="en-US" dirty="0"/>
          </a:p>
        </p:txBody>
      </p:sp>
      <p:sp>
        <p:nvSpPr>
          <p:cNvPr id="2" name="TextBox 1"/>
          <p:cNvSpPr txBox="1"/>
          <p:nvPr/>
        </p:nvSpPr>
        <p:spPr>
          <a:xfrm>
            <a:off x="133378" y="5880027"/>
            <a:ext cx="4327875" cy="923330"/>
          </a:xfrm>
          <a:prstGeom prst="rect">
            <a:avLst/>
          </a:prstGeom>
          <a:solidFill>
            <a:schemeClr val="bg1"/>
          </a:solidFill>
        </p:spPr>
        <p:txBody>
          <a:bodyPr wrap="square" rtlCol="0">
            <a:spAutoFit/>
          </a:bodyPr>
          <a:lstStyle/>
          <a:p>
            <a:pPr algn="ctr" defTabSz="914400">
              <a:lnSpc>
                <a:spcPct val="90000"/>
              </a:lnSpc>
              <a:spcBef>
                <a:spcPts val="300"/>
              </a:spcBef>
            </a:pPr>
            <a:r>
              <a:rPr lang="en-US" sz="1500" dirty="0"/>
              <a:t>SA applications running on mobile environments include, control, and are affected by these </a:t>
            </a:r>
            <a:r>
              <a:rPr lang="en-US" sz="1500" dirty="0" smtClean="0"/>
              <a:t>dimensions</a:t>
            </a:r>
            <a:r>
              <a:rPr lang="en-US" sz="1500" dirty="0"/>
              <a:t>. Any ecosystem change that affects these can potentially break the SA apps</a:t>
            </a:r>
            <a:r>
              <a:rPr lang="en-US" sz="1500" dirty="0" smtClean="0"/>
              <a:t>.</a:t>
            </a:r>
            <a:endParaRPr lang="en-US" sz="1500" i="1" dirty="0">
              <a:ea typeface="ＭＳ Ｐゴシック" pitchFamily="1" charset="-128"/>
            </a:endParaRPr>
          </a:p>
        </p:txBody>
      </p:sp>
      <p:sp>
        <p:nvSpPr>
          <p:cNvPr id="24" name="Rectangle 23"/>
          <p:cNvSpPr/>
          <p:nvPr/>
        </p:nvSpPr>
        <p:spPr bwMode="auto">
          <a:xfrm>
            <a:off x="4451593" y="5880027"/>
            <a:ext cx="4550113" cy="840441"/>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500" i="1" dirty="0" smtClean="0">
                <a:ea typeface="ＭＳ Ｐゴシック" pitchFamily="1" charset="-128"/>
              </a:rPr>
              <a:t>As an example that is generalizable to other dimensions, </a:t>
            </a:r>
            <a:r>
              <a:rPr lang="en-US" sz="1500" b="1" i="1" dirty="0" smtClean="0">
                <a:ea typeface="ＭＳ Ｐゴシック" pitchFamily="1" charset="-128"/>
              </a:rPr>
              <a:t>location</a:t>
            </a:r>
            <a:r>
              <a:rPr lang="en-US" sz="1500" i="1" dirty="0" smtClean="0">
                <a:ea typeface="ＭＳ Ｐゴシック" pitchFamily="1" charset="-128"/>
              </a:rPr>
              <a:t> is a core tactical SA attribute that ecosystem changes are likely to affect over the life of the SA application.</a:t>
            </a:r>
            <a:endParaRPr kumimoji="0" lang="en-US" sz="1500" i="1" u="none" strike="noStrike" cap="none" normalizeH="0" baseline="0" dirty="0" smtClean="0">
              <a:ln>
                <a:noFill/>
              </a:ln>
              <a:effectLst/>
              <a:ea typeface="ＭＳ Ｐゴシック" pitchFamily="1" charset="-128"/>
            </a:endParaRPr>
          </a:p>
        </p:txBody>
      </p:sp>
      <p:sp>
        <p:nvSpPr>
          <p:cNvPr id="16" name="Slide Number Placeholder 15"/>
          <p:cNvSpPr>
            <a:spLocks noGrp="1"/>
          </p:cNvSpPr>
          <p:nvPr>
            <p:ph type="sldNum" sz="quarter" idx="12"/>
          </p:nvPr>
        </p:nvSpPr>
        <p:spPr/>
        <p:txBody>
          <a:bodyPr/>
          <a:lstStyle/>
          <a:p>
            <a:fld id="{5163728A-5C6C-4DC9-ACFF-9E47917C1905}" type="slidenum">
              <a:rPr lang="en-US" smtClean="0"/>
              <a:pPr/>
              <a:t>6</a:t>
            </a:fld>
            <a:endParaRPr lang="en-US"/>
          </a:p>
        </p:txBody>
      </p:sp>
    </p:spTree>
    <p:extLst>
      <p:ext uri="{BB962C8B-B14F-4D97-AF65-F5344CB8AC3E}">
        <p14:creationId xmlns:p14="http://schemas.microsoft.com/office/powerpoint/2010/main" val="341522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Physical </a:t>
            </a:r>
            <a:r>
              <a:rPr lang="en-US" dirty="0"/>
              <a:t>A</a:t>
            </a:r>
            <a:r>
              <a:rPr lang="en-US" dirty="0" smtClean="0"/>
              <a:t>ssets</a:t>
            </a:r>
            <a:endParaRPr lang="en-US" dirty="0"/>
          </a:p>
        </p:txBody>
      </p:sp>
      <p:sp>
        <p:nvSpPr>
          <p:cNvPr id="3" name="Content Placeholder 2"/>
          <p:cNvSpPr>
            <a:spLocks noGrp="1"/>
          </p:cNvSpPr>
          <p:nvPr>
            <p:ph idx="1"/>
          </p:nvPr>
        </p:nvSpPr>
        <p:spPr>
          <a:xfrm>
            <a:off x="457200" y="1462549"/>
            <a:ext cx="8229600" cy="4525963"/>
          </a:xfrm>
        </p:spPr>
        <p:txBody>
          <a:bodyPr/>
          <a:lstStyle/>
          <a:p>
            <a:r>
              <a:rPr lang="en-US" dirty="0" smtClean="0"/>
              <a:t>Logistics</a:t>
            </a:r>
          </a:p>
          <a:p>
            <a:pPr lvl="1"/>
            <a:r>
              <a:rPr lang="en-US" dirty="0" smtClean="0"/>
              <a:t>Server/Laptop, VM, Android devices (2-3 enough?)</a:t>
            </a:r>
          </a:p>
          <a:p>
            <a:pPr lvl="1"/>
            <a:r>
              <a:rPr lang="en-US" dirty="0" smtClean="0"/>
              <a:t>Wireless access point for connecting real Androids to virtualized environment</a:t>
            </a:r>
          </a:p>
          <a:p>
            <a:pPr lvl="1"/>
            <a:r>
              <a:rPr lang="en-US" dirty="0" smtClean="0"/>
              <a:t>Emulation (GPS signal, network, etc.)</a:t>
            </a:r>
          </a:p>
          <a:p>
            <a:pPr lvl="1"/>
            <a:endParaRPr lang="en-US" dirty="0"/>
          </a:p>
          <a:p>
            <a:r>
              <a:rPr lang="en-US" dirty="0" smtClean="0"/>
              <a:t>Technical</a:t>
            </a:r>
          </a:p>
          <a:p>
            <a:pPr lvl="1"/>
            <a:r>
              <a:rPr lang="en-US" dirty="0" smtClean="0"/>
              <a:t>TA4 Interface</a:t>
            </a:r>
          </a:p>
          <a:p>
            <a:pPr lvl="1"/>
            <a:r>
              <a:rPr lang="en-US" dirty="0" smtClean="0"/>
              <a:t>Knobs / UI for perturbing environment</a:t>
            </a:r>
          </a:p>
          <a:p>
            <a:pPr lvl="1"/>
            <a:r>
              <a:rPr lang="en-US" dirty="0" smtClean="0"/>
              <a:t>Validation (baseline A, baseline B, DAS adaptation)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60</a:t>
            </a:fld>
            <a:endParaRPr lang="en-US"/>
          </a:p>
        </p:txBody>
      </p:sp>
    </p:spTree>
    <p:extLst>
      <p:ext uri="{BB962C8B-B14F-4D97-AF65-F5344CB8AC3E}">
        <p14:creationId xmlns:p14="http://schemas.microsoft.com/office/powerpoint/2010/main" val="12761644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a:t>P</a:t>
            </a:r>
            <a:r>
              <a:rPr lang="en-US" dirty="0" err="1" smtClean="0"/>
              <a:t>rogrammatics</a:t>
            </a:r>
            <a:endParaRPr lang="en-US" dirty="0"/>
          </a:p>
        </p:txBody>
      </p:sp>
      <p:sp>
        <p:nvSpPr>
          <p:cNvPr id="3" name="Content Placeholder 2"/>
          <p:cNvSpPr>
            <a:spLocks noGrp="1"/>
          </p:cNvSpPr>
          <p:nvPr>
            <p:ph idx="1"/>
          </p:nvPr>
        </p:nvSpPr>
        <p:spPr>
          <a:xfrm>
            <a:off x="457200" y="1216742"/>
            <a:ext cx="8229600" cy="4525963"/>
          </a:xfrm>
        </p:spPr>
        <p:txBody>
          <a:bodyPr/>
          <a:lstStyle/>
          <a:p>
            <a:r>
              <a:rPr lang="en-US" dirty="0" smtClean="0"/>
              <a:t>Core software is in good shape</a:t>
            </a:r>
          </a:p>
          <a:p>
            <a:pPr lvl="1"/>
            <a:r>
              <a:rPr lang="en-US" dirty="0" smtClean="0"/>
              <a:t>Many scenario scripts are geared toward running in the emulation environment</a:t>
            </a:r>
          </a:p>
          <a:p>
            <a:pPr lvl="1"/>
            <a:r>
              <a:rPr lang="en-US" dirty="0"/>
              <a:t>W</a:t>
            </a:r>
            <a:r>
              <a:rPr lang="en-US" dirty="0" smtClean="0"/>
              <a:t>e’ll likely want to evolve that to run in a hybrid </a:t>
            </a:r>
            <a:r>
              <a:rPr lang="en-US" dirty="0" err="1" smtClean="0"/>
              <a:t>emulated+real</a:t>
            </a:r>
            <a:r>
              <a:rPr lang="en-US" dirty="0" smtClean="0"/>
              <a:t> environment.</a:t>
            </a:r>
          </a:p>
          <a:p>
            <a:r>
              <a:rPr lang="en-US" dirty="0" smtClean="0"/>
              <a:t>We could use better displays in several areas</a:t>
            </a:r>
          </a:p>
          <a:p>
            <a:pPr lvl="1"/>
            <a:r>
              <a:rPr lang="en-US" dirty="0" smtClean="0"/>
              <a:t>Visualizing differences between a baseline environment and the perturbed environment</a:t>
            </a:r>
          </a:p>
          <a:p>
            <a:pPr lvl="1"/>
            <a:r>
              <a:rPr lang="en-US" dirty="0" smtClean="0"/>
              <a:t>Explaining some of the internal DAS decision making</a:t>
            </a:r>
          </a:p>
          <a:p>
            <a:r>
              <a:rPr lang="en-US" dirty="0" smtClean="0"/>
              <a:t>Today’s demo mimics many aspects of the environment we’ll have for the workshop.</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61</a:t>
            </a:fld>
            <a:endParaRPr lang="en-US"/>
          </a:p>
        </p:txBody>
      </p:sp>
    </p:spTree>
    <p:extLst>
      <p:ext uri="{BB962C8B-B14F-4D97-AF65-F5344CB8AC3E}">
        <p14:creationId xmlns:p14="http://schemas.microsoft.com/office/powerpoint/2010/main" val="24547319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LL Interaction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62</a:t>
            </a:fld>
            <a:endParaRPr lang="en-US"/>
          </a:p>
        </p:txBody>
      </p:sp>
    </p:spTree>
    <p:extLst>
      <p:ext uri="{BB962C8B-B14F-4D97-AF65-F5344CB8AC3E}">
        <p14:creationId xmlns:p14="http://schemas.microsoft.com/office/powerpoint/2010/main" val="38413083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LL’s API Doc</a:t>
            </a:r>
            <a:endParaRPr lang="en-US" dirty="0"/>
          </a:p>
        </p:txBody>
      </p:sp>
      <p:sp>
        <p:nvSpPr>
          <p:cNvPr id="3" name="Content Placeholder 2"/>
          <p:cNvSpPr>
            <a:spLocks noGrp="1"/>
          </p:cNvSpPr>
          <p:nvPr>
            <p:ph idx="1"/>
          </p:nvPr>
        </p:nvSpPr>
        <p:spPr>
          <a:xfrm>
            <a:off x="457200" y="1307690"/>
            <a:ext cx="8229600" cy="4818473"/>
          </a:xfrm>
        </p:spPr>
        <p:txBody>
          <a:bodyPr/>
          <a:lstStyle/>
          <a:p>
            <a:pPr marL="0" indent="0">
              <a:buNone/>
            </a:pPr>
            <a:r>
              <a:rPr lang="en-US" dirty="0" smtClean="0"/>
              <a:t>Calls out three stages of execution:</a:t>
            </a:r>
          </a:p>
          <a:p>
            <a:r>
              <a:rPr lang="en-US" b="1" dirty="0" smtClean="0"/>
              <a:t>Baseline Stage A </a:t>
            </a:r>
            <a:r>
              <a:rPr lang="en-US" dirty="0" smtClean="0"/>
              <a:t>– baseline platform in the baseline environment</a:t>
            </a:r>
          </a:p>
          <a:p>
            <a:pPr lvl="1"/>
            <a:r>
              <a:rPr lang="en-US" i="1" dirty="0" smtClean="0"/>
              <a:t>All intent tests should pass</a:t>
            </a:r>
          </a:p>
          <a:p>
            <a:r>
              <a:rPr lang="en-US" b="1" dirty="0" smtClean="0"/>
              <a:t>Baseline Stage B</a:t>
            </a:r>
            <a:r>
              <a:rPr lang="en-US" dirty="0" smtClean="0"/>
              <a:t> – baseline platform in perturbed environment</a:t>
            </a:r>
          </a:p>
          <a:p>
            <a:pPr lvl="1"/>
            <a:r>
              <a:rPr lang="en-US" i="1" dirty="0" smtClean="0"/>
              <a:t>If all intent tests pass, test is inconclusive</a:t>
            </a:r>
          </a:p>
          <a:p>
            <a:pPr lvl="2"/>
            <a:r>
              <a:rPr lang="en-US" dirty="0" smtClean="0"/>
              <a:t>What about non-determinism?</a:t>
            </a:r>
          </a:p>
          <a:p>
            <a:r>
              <a:rPr lang="en-US" b="1" dirty="0" smtClean="0"/>
              <a:t>Challenge Stage</a:t>
            </a:r>
            <a:r>
              <a:rPr lang="en-US" dirty="0" smtClean="0"/>
              <a:t> – DAS adapted platform in perturbed environment</a:t>
            </a:r>
          </a:p>
        </p:txBody>
      </p:sp>
      <p:sp>
        <p:nvSpPr>
          <p:cNvPr id="4" name="Slide Number Placeholder 3"/>
          <p:cNvSpPr>
            <a:spLocks noGrp="1"/>
          </p:cNvSpPr>
          <p:nvPr>
            <p:ph type="sldNum" sz="quarter" idx="12"/>
          </p:nvPr>
        </p:nvSpPr>
        <p:spPr/>
        <p:txBody>
          <a:bodyPr/>
          <a:lstStyle/>
          <a:p>
            <a:fld id="{0840E6D7-221B-40B7-B50C-C3B5231B0D1A}" type="slidenum">
              <a:rPr lang="en-US" smtClean="0"/>
              <a:pPr/>
              <a:t>63</a:t>
            </a:fld>
            <a:endParaRPr lang="en-US"/>
          </a:p>
        </p:txBody>
      </p:sp>
    </p:spTree>
    <p:extLst>
      <p:ext uri="{BB962C8B-B14F-4D97-AF65-F5344CB8AC3E}">
        <p14:creationId xmlns:p14="http://schemas.microsoft.com/office/powerpoint/2010/main" val="34091954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LL’s API Doc continued</a:t>
            </a:r>
            <a:endParaRPr lang="en-US" dirty="0"/>
          </a:p>
        </p:txBody>
      </p:sp>
      <p:sp>
        <p:nvSpPr>
          <p:cNvPr id="3" name="Content Placeholder 2"/>
          <p:cNvSpPr>
            <a:spLocks noGrp="1"/>
          </p:cNvSpPr>
          <p:nvPr>
            <p:ph idx="1"/>
          </p:nvPr>
        </p:nvSpPr>
        <p:spPr/>
        <p:txBody>
          <a:bodyPr/>
          <a:lstStyle/>
          <a:p>
            <a:r>
              <a:rPr lang="en-US" dirty="0" smtClean="0"/>
              <a:t>We have a Test Adapter that can run each of the three stages</a:t>
            </a:r>
          </a:p>
          <a:p>
            <a:r>
              <a:rPr lang="en-US" dirty="0" smtClean="0"/>
              <a:t>LL wanted a REST API that defined a series of action and status messages</a:t>
            </a:r>
          </a:p>
          <a:p>
            <a:pPr lvl="1"/>
            <a:r>
              <a:rPr lang="en-US" dirty="0" smtClean="0"/>
              <a:t>We have fully implemented the messages they requested</a:t>
            </a:r>
          </a:p>
          <a:p>
            <a:pPr lvl="2"/>
            <a:r>
              <a:rPr lang="en-US" dirty="0" smtClean="0"/>
              <a:t>Awaiting validation against their real Test Harness or an evaluation Test Harness that LL might provide.</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64</a:t>
            </a:fld>
            <a:endParaRPr lang="en-US"/>
          </a:p>
        </p:txBody>
      </p:sp>
    </p:spTree>
    <p:extLst>
      <p:ext uri="{BB962C8B-B14F-4D97-AF65-F5344CB8AC3E}">
        <p14:creationId xmlns:p14="http://schemas.microsoft.com/office/powerpoint/2010/main" val="7420153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workflow for “offline” adaptation</a:t>
            </a:r>
            <a:endParaRPr lang="en-US" dirty="0"/>
          </a:p>
        </p:txBody>
      </p:sp>
      <p:sp>
        <p:nvSpPr>
          <p:cNvPr id="3" name="Content Placeholder 2"/>
          <p:cNvSpPr>
            <a:spLocks noGrp="1"/>
          </p:cNvSpPr>
          <p:nvPr>
            <p:ph idx="1"/>
          </p:nvPr>
        </p:nvSpPr>
        <p:spPr/>
        <p:txBody>
          <a:bodyPr/>
          <a:lstStyle/>
          <a:p>
            <a:r>
              <a:rPr lang="en-US" dirty="0" smtClean="0"/>
              <a:t>Perturbed </a:t>
            </a:r>
            <a:r>
              <a:rPr lang="en-US" dirty="0" err="1" smtClean="0"/>
              <a:t>environment+mission</a:t>
            </a:r>
            <a:r>
              <a:rPr lang="en-US" dirty="0" smtClean="0"/>
              <a:t> requirements are submitted to the DAS (by LL Test Harness)</a:t>
            </a:r>
          </a:p>
          <a:p>
            <a:r>
              <a:rPr lang="en-US" dirty="0" smtClean="0"/>
              <a:t>DAS produces new platform binaries; signal to TH when complete</a:t>
            </a:r>
          </a:p>
          <a:p>
            <a:r>
              <a:rPr lang="en-US" dirty="0" smtClean="0"/>
              <a:t>LL Test Harness signals to begin tests</a:t>
            </a:r>
          </a:p>
          <a:p>
            <a:r>
              <a:rPr lang="en-US" dirty="0" smtClean="0"/>
              <a:t>Our Test Adapter executes the scenario described initially by the TH</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65</a:t>
            </a:fld>
            <a:endParaRPr lang="en-US"/>
          </a:p>
        </p:txBody>
      </p:sp>
    </p:spTree>
    <p:extLst>
      <p:ext uri="{BB962C8B-B14F-4D97-AF65-F5344CB8AC3E}">
        <p14:creationId xmlns:p14="http://schemas.microsoft.com/office/powerpoint/2010/main" val="20323661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 Validation Challenge</a:t>
            </a:r>
            <a:endParaRPr lang="en-US" dirty="0"/>
          </a:p>
        </p:txBody>
      </p:sp>
      <p:sp>
        <p:nvSpPr>
          <p:cNvPr id="3" name="Content Placeholder 2"/>
          <p:cNvSpPr>
            <a:spLocks noGrp="1"/>
          </p:cNvSpPr>
          <p:nvPr>
            <p:ph idx="1"/>
          </p:nvPr>
        </p:nvSpPr>
        <p:spPr>
          <a:xfrm>
            <a:off x="304208" y="1166148"/>
            <a:ext cx="8603818" cy="5454652"/>
          </a:xfrm>
        </p:spPr>
        <p:txBody>
          <a:bodyPr/>
          <a:lstStyle/>
          <a:p>
            <a:r>
              <a:rPr lang="en-US" sz="2400" dirty="0" smtClean="0"/>
              <a:t>Intent</a:t>
            </a:r>
          </a:p>
          <a:p>
            <a:pPr lvl="1"/>
            <a:r>
              <a:rPr lang="en-US" sz="2000" dirty="0" smtClean="0"/>
              <a:t>At a high level:  ATAK Lite clients are able to share SA data</a:t>
            </a:r>
          </a:p>
          <a:p>
            <a:pPr lvl="1"/>
            <a:r>
              <a:rPr lang="en-US" sz="2000" dirty="0"/>
              <a:t>C</a:t>
            </a:r>
            <a:r>
              <a:rPr lang="en-US" sz="2000" dirty="0" smtClean="0"/>
              <a:t>aveats</a:t>
            </a:r>
          </a:p>
          <a:p>
            <a:pPr lvl="2"/>
            <a:r>
              <a:rPr lang="en-US" sz="1800" dirty="0" smtClean="0"/>
              <a:t>SA data published continuously and not all components start/stop at the same instant </a:t>
            </a:r>
            <a:r>
              <a:rPr lang="en-US" sz="1800" dirty="0" smtClean="0">
                <a:sym typeface="Wingdings" panose="05000000000000000000" pitchFamily="2" charset="2"/>
              </a:rPr>
              <a:t> correctness check need to allow some slack </a:t>
            </a:r>
          </a:p>
          <a:p>
            <a:pPr lvl="2"/>
            <a:r>
              <a:rPr lang="en-US" sz="1800" dirty="0" smtClean="0"/>
              <a:t>Attributes like timeliness require distributed logging, time synchronization, and aggregation – not done in Phase 1, doable with additional TH/TA infrastructure</a:t>
            </a:r>
          </a:p>
          <a:p>
            <a:pPr lvl="2"/>
            <a:r>
              <a:rPr lang="en-US" sz="1800" dirty="0" smtClean="0"/>
              <a:t>What kind of SA data or qualities of SA data depends on the mission requirement (e.g., military grade location, location vs images)  </a:t>
            </a:r>
            <a:r>
              <a:rPr lang="en-US" sz="1800" dirty="0" smtClean="0">
                <a:sym typeface="Wingdings" panose="05000000000000000000" pitchFamily="2" charset="2"/>
              </a:rPr>
              <a:t>  “changes” influence “intent” </a:t>
            </a:r>
            <a:endParaRPr lang="en-US" sz="2400" dirty="0" smtClean="0"/>
          </a:p>
          <a:p>
            <a:r>
              <a:rPr lang="en-US" sz="2400" dirty="0"/>
              <a:t>H</a:t>
            </a:r>
            <a:r>
              <a:rPr lang="en-US" sz="2400" dirty="0" smtClean="0"/>
              <a:t>ow to programmatically decide that the DAS did the “right” thing</a:t>
            </a:r>
          </a:p>
          <a:p>
            <a:pPr lvl="1"/>
            <a:r>
              <a:rPr lang="en-US" sz="1800" dirty="0" smtClean="0"/>
              <a:t>For each degree of freedom (i.e., mission requirement attribute and environment resource that can change) we have at least one test to check correct operation</a:t>
            </a:r>
            <a:endParaRPr lang="en-US" sz="1600" dirty="0" smtClean="0"/>
          </a:p>
          <a:p>
            <a:pPr lvl="1"/>
            <a:endParaRPr lang="en-US" sz="16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66</a:t>
            </a:fld>
            <a:endParaRPr lang="en-US"/>
          </a:p>
        </p:txBody>
      </p:sp>
    </p:spTree>
    <p:extLst>
      <p:ext uri="{BB962C8B-B14F-4D97-AF65-F5344CB8AC3E}">
        <p14:creationId xmlns:p14="http://schemas.microsoft.com/office/powerpoint/2010/main" val="413810199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 Validation Implementation</a:t>
            </a:r>
            <a:endParaRPr lang="en-US" dirty="0"/>
          </a:p>
        </p:txBody>
      </p:sp>
      <p:sp>
        <p:nvSpPr>
          <p:cNvPr id="3" name="Content Placeholder 2"/>
          <p:cNvSpPr>
            <a:spLocks noGrp="1"/>
          </p:cNvSpPr>
          <p:nvPr>
            <p:ph idx="1"/>
          </p:nvPr>
        </p:nvSpPr>
        <p:spPr/>
        <p:txBody>
          <a:bodyPr>
            <a:normAutofit fontScale="92500"/>
          </a:bodyPr>
          <a:lstStyle/>
          <a:p>
            <a:r>
              <a:rPr lang="en-US" dirty="0" smtClean="0"/>
              <a:t>After scenario execution, log analysis is used to evaluate intent tests.</a:t>
            </a:r>
          </a:p>
          <a:p>
            <a:r>
              <a:rPr lang="en-US" dirty="0" smtClean="0"/>
              <a:t>Fixed set of tests (11)</a:t>
            </a:r>
          </a:p>
          <a:p>
            <a:r>
              <a:rPr lang="en-US" dirty="0" smtClean="0"/>
              <a:t>Based on scenario, tests will be required to pass, required to fail, or Not Applicable (don’t care)</a:t>
            </a:r>
          </a:p>
          <a:p>
            <a:pPr lvl="1"/>
            <a:r>
              <a:rPr lang="en-US" dirty="0" smtClean="0"/>
              <a:t>Fail: </a:t>
            </a:r>
            <a:r>
              <a:rPr lang="en-US" dirty="0" err="1" smtClean="0"/>
              <a:t>bluetooth-gps</a:t>
            </a:r>
            <a:r>
              <a:rPr lang="en-US" dirty="0" smtClean="0"/>
              <a:t> test should fail if GPS satellites are unavailable</a:t>
            </a:r>
          </a:p>
          <a:p>
            <a:pPr lvl="1"/>
            <a:r>
              <a:rPr lang="en-US" dirty="0" smtClean="0"/>
              <a:t>Pass: The “shared location with other devices” test should always pass</a:t>
            </a:r>
          </a:p>
          <a:p>
            <a:pPr lvl="1"/>
            <a:r>
              <a:rPr lang="en-US" dirty="0" smtClean="0"/>
              <a:t>N/A: The “trusted location provider” test might be a “don’t care” if there is no mission requirement for trusted GPS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67</a:t>
            </a:fld>
            <a:endParaRPr lang="en-US"/>
          </a:p>
        </p:txBody>
      </p:sp>
    </p:spTree>
    <p:extLst>
      <p:ext uri="{BB962C8B-B14F-4D97-AF65-F5344CB8AC3E}">
        <p14:creationId xmlns:p14="http://schemas.microsoft.com/office/powerpoint/2010/main" val="32518440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Emulation</a:t>
            </a:r>
            <a:endParaRPr lang="en-US" dirty="0"/>
          </a:p>
        </p:txBody>
      </p:sp>
      <p:sp>
        <p:nvSpPr>
          <p:cNvPr id="3" name="Content Placeholder 2"/>
          <p:cNvSpPr>
            <a:spLocks noGrp="1"/>
          </p:cNvSpPr>
          <p:nvPr>
            <p:ph idx="1"/>
          </p:nvPr>
        </p:nvSpPr>
        <p:spPr/>
        <p:txBody>
          <a:bodyPr/>
          <a:lstStyle/>
          <a:p>
            <a:r>
              <a:rPr lang="en-US" dirty="0" smtClean="0"/>
              <a:t>For validation, we are running our Android applications in emulators</a:t>
            </a:r>
          </a:p>
          <a:p>
            <a:r>
              <a:rPr lang="en-US" dirty="0" smtClean="0"/>
              <a:t>Any external hardware needs to be simulated</a:t>
            </a:r>
          </a:p>
          <a:p>
            <a:pPr lvl="1"/>
            <a:r>
              <a:rPr lang="en-US" dirty="0" smtClean="0"/>
              <a:t>We deploy a configuration file to the emulators that describes the hardware that should be simulated</a:t>
            </a:r>
          </a:p>
          <a:p>
            <a:r>
              <a:rPr lang="en-US" dirty="0" smtClean="0"/>
              <a:t>For use in the emulation environment, we need DFUs whose implementation is specific to checking that </a:t>
            </a:r>
            <a:r>
              <a:rPr lang="en-US" dirty="0" err="1" smtClean="0"/>
              <a:t>config</a:t>
            </a:r>
            <a:r>
              <a:rPr lang="en-US" dirty="0" smtClean="0"/>
              <a:t> file</a:t>
            </a:r>
          </a:p>
          <a:p>
            <a:pPr lvl="1"/>
            <a:r>
              <a:rPr lang="en-US" dirty="0" smtClean="0"/>
              <a:t>“Real” versions of DFUs are needed to run on real devices</a:t>
            </a:r>
          </a:p>
          <a:p>
            <a:endParaRPr lang="en-US"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68</a:t>
            </a:fld>
            <a:endParaRPr lang="en-US"/>
          </a:p>
        </p:txBody>
      </p:sp>
    </p:spTree>
    <p:extLst>
      <p:ext uri="{BB962C8B-B14F-4D97-AF65-F5344CB8AC3E}">
        <p14:creationId xmlns:p14="http://schemas.microsoft.com/office/powerpoint/2010/main" val="2586015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Experience</a:t>
            </a:r>
            <a:endParaRPr lang="en-US" dirty="0"/>
          </a:p>
        </p:txBody>
      </p:sp>
      <p:sp>
        <p:nvSpPr>
          <p:cNvPr id="3" name="Content Placeholder 2"/>
          <p:cNvSpPr>
            <a:spLocks noGrp="1"/>
          </p:cNvSpPr>
          <p:nvPr>
            <p:ph idx="1"/>
          </p:nvPr>
        </p:nvSpPr>
        <p:spPr/>
        <p:txBody>
          <a:bodyPr/>
          <a:lstStyle/>
          <a:p>
            <a:r>
              <a:rPr lang="en-US" dirty="0" smtClean="0"/>
              <a:t>Issues encountered</a:t>
            </a:r>
          </a:p>
          <a:p>
            <a:pPr lvl="1"/>
            <a:r>
              <a:rPr lang="en-US" dirty="0" err="1" smtClean="0"/>
              <a:t>IMMoRTALS’s</a:t>
            </a:r>
            <a:r>
              <a:rPr lang="en-US" dirty="0" smtClean="0"/>
              <a:t> uniqueness</a:t>
            </a:r>
          </a:p>
          <a:p>
            <a:pPr lvl="2"/>
            <a:r>
              <a:rPr lang="en-US" dirty="0" smtClean="0"/>
              <a:t>Pre-deployment changes</a:t>
            </a:r>
          </a:p>
          <a:p>
            <a:pPr lvl="2"/>
            <a:r>
              <a:rPr lang="en-US" dirty="0" smtClean="0"/>
              <a:t>Mission requirement changes, in addition to resources</a:t>
            </a:r>
          </a:p>
          <a:p>
            <a:pPr lvl="2"/>
            <a:r>
              <a:rPr lang="en-US" dirty="0" smtClean="0"/>
              <a:t>Runtime system (Marti + ATAK light)</a:t>
            </a:r>
          </a:p>
          <a:p>
            <a:pPr lvl="2"/>
            <a:r>
              <a:rPr lang="en-US" dirty="0" smtClean="0"/>
              <a:t>Not always a sharp black and white between what will work and what will not</a:t>
            </a:r>
          </a:p>
          <a:p>
            <a:pPr lvl="2"/>
            <a:endParaRPr lang="en-US" dirty="0" smtClean="0"/>
          </a:p>
          <a:p>
            <a:pPr lvl="1"/>
            <a:r>
              <a:rPr lang="en-US" dirty="0" smtClean="0"/>
              <a:t>Other than that mostly good, collaborative and helpful</a:t>
            </a:r>
          </a:p>
        </p:txBody>
      </p:sp>
      <p:sp>
        <p:nvSpPr>
          <p:cNvPr id="4" name="Slide Number Placeholder 3"/>
          <p:cNvSpPr>
            <a:spLocks noGrp="1"/>
          </p:cNvSpPr>
          <p:nvPr>
            <p:ph type="sldNum" sz="quarter" idx="12"/>
          </p:nvPr>
        </p:nvSpPr>
        <p:spPr/>
        <p:txBody>
          <a:bodyPr/>
          <a:lstStyle/>
          <a:p>
            <a:fld id="{0840E6D7-221B-40B7-B50C-C3B5231B0D1A}" type="slidenum">
              <a:rPr lang="en-US" smtClean="0"/>
              <a:pPr/>
              <a:t>69</a:t>
            </a:fld>
            <a:endParaRPr lang="en-US"/>
          </a:p>
        </p:txBody>
      </p:sp>
    </p:spTree>
    <p:extLst>
      <p:ext uri="{BB962C8B-B14F-4D97-AF65-F5344CB8AC3E}">
        <p14:creationId xmlns:p14="http://schemas.microsoft.com/office/powerpoint/2010/main" val="175775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bwMode="auto">
          <a:xfrm>
            <a:off x="608122" y="989402"/>
            <a:ext cx="8168989" cy="320088"/>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pPr>
              <a:lnSpc>
                <a:spcPct val="80000"/>
              </a:lnSpc>
            </a:pPr>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3" name="Title 2"/>
          <p:cNvSpPr>
            <a:spLocks noGrp="1"/>
          </p:cNvSpPr>
          <p:nvPr>
            <p:ph type="title"/>
          </p:nvPr>
        </p:nvSpPr>
        <p:spPr>
          <a:xfrm>
            <a:off x="281233" y="105067"/>
            <a:ext cx="7149296" cy="682625"/>
          </a:xfrm>
        </p:spPr>
        <p:txBody>
          <a:bodyPr/>
          <a:lstStyle/>
          <a:p>
            <a:r>
              <a:rPr lang="en-US" dirty="0"/>
              <a:t>Example </a:t>
            </a:r>
            <a:r>
              <a:rPr lang="en-US" dirty="0" smtClean="0"/>
              <a:t>Mission, Supporting SA Data </a:t>
            </a:r>
            <a:r>
              <a:rPr lang="en-US" dirty="0"/>
              <a:t>&amp; </a:t>
            </a:r>
            <a:r>
              <a:rPr lang="en-US" dirty="0" smtClean="0"/>
              <a:t>Hardware/Software Resources</a:t>
            </a:r>
            <a:endParaRPr lang="en-US" dirty="0"/>
          </a:p>
        </p:txBody>
      </p:sp>
      <p:sp>
        <p:nvSpPr>
          <p:cNvPr id="52" name="Rectangle 51"/>
          <p:cNvSpPr/>
          <p:nvPr/>
        </p:nvSpPr>
        <p:spPr bwMode="auto">
          <a:xfrm>
            <a:off x="1" y="592981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Rectangle 52"/>
          <p:cNvSpPr/>
          <p:nvPr/>
        </p:nvSpPr>
        <p:spPr bwMode="auto">
          <a:xfrm rot="5400000">
            <a:off x="-1506182" y="3548470"/>
            <a:ext cx="4843811"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54" name="Rectangle 53"/>
          <p:cNvSpPr/>
          <p:nvPr/>
        </p:nvSpPr>
        <p:spPr bwMode="auto">
          <a:xfrm rot="5400000">
            <a:off x="5684926" y="3472185"/>
            <a:ext cx="4843814"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55" name="Picture 2"/>
          <p:cNvPicPr>
            <a:picLocks noChangeAspect="1" noChangeArrowheads="1"/>
          </p:cNvPicPr>
          <p:nvPr/>
        </p:nvPicPr>
        <p:blipFill>
          <a:blip r:embed="rId3" cstate="print"/>
          <a:srcRect/>
          <a:stretch>
            <a:fillRect/>
          </a:stretch>
        </p:blipFill>
        <p:spPr bwMode="auto">
          <a:xfrm rot="1350565">
            <a:off x="8349035" y="2618523"/>
            <a:ext cx="337580" cy="564002"/>
          </a:xfrm>
          <a:prstGeom prst="rect">
            <a:avLst/>
          </a:prstGeom>
          <a:noFill/>
          <a:ln w="9525">
            <a:noFill/>
            <a:miter lim="800000"/>
            <a:headEnd/>
            <a:tailEnd/>
          </a:ln>
        </p:spPr>
      </p:pic>
      <p:pic>
        <p:nvPicPr>
          <p:cNvPr id="56" name="Picture 2"/>
          <p:cNvPicPr>
            <a:picLocks noChangeAspect="1" noChangeArrowheads="1"/>
          </p:cNvPicPr>
          <p:nvPr/>
        </p:nvPicPr>
        <p:blipFill>
          <a:blip r:embed="rId4" cstate="print"/>
          <a:srcRect/>
          <a:stretch>
            <a:fillRect/>
          </a:stretch>
        </p:blipFill>
        <p:spPr bwMode="auto">
          <a:xfrm>
            <a:off x="7501808" y="4194392"/>
            <a:ext cx="813434" cy="476250"/>
          </a:xfrm>
          <a:prstGeom prst="rect">
            <a:avLst/>
          </a:prstGeom>
          <a:noFill/>
          <a:ln w="9525">
            <a:noFill/>
            <a:miter lim="800000"/>
            <a:headEnd/>
            <a:tailEnd/>
          </a:ln>
        </p:spPr>
      </p:pic>
      <p:pic>
        <p:nvPicPr>
          <p:cNvPr id="57"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4090202"/>
            <a:ext cx="477853" cy="671135"/>
          </a:xfrm>
          <a:prstGeom prst="rect">
            <a:avLst/>
          </a:prstGeom>
          <a:noFill/>
        </p:spPr>
      </p:pic>
      <p:pic>
        <p:nvPicPr>
          <p:cNvPr id="58" name="Picture 8"/>
          <p:cNvPicPr>
            <a:picLocks noChangeAspect="1" noChangeArrowheads="1"/>
          </p:cNvPicPr>
          <p:nvPr/>
        </p:nvPicPr>
        <p:blipFill>
          <a:blip r:embed="rId6" cstate="print"/>
          <a:srcRect/>
          <a:stretch>
            <a:fillRect/>
          </a:stretch>
        </p:blipFill>
        <p:spPr bwMode="auto">
          <a:xfrm>
            <a:off x="7690204" y="3005177"/>
            <a:ext cx="647700" cy="647700"/>
          </a:xfrm>
          <a:prstGeom prst="rect">
            <a:avLst/>
          </a:prstGeom>
          <a:noFill/>
          <a:ln w="9525">
            <a:noFill/>
            <a:miter lim="800000"/>
            <a:headEnd/>
            <a:tailEnd/>
          </a:ln>
        </p:spPr>
      </p:pic>
      <p:pic>
        <p:nvPicPr>
          <p:cNvPr id="61" name="Picture 10"/>
          <p:cNvPicPr>
            <a:picLocks noChangeAspect="1" noChangeArrowheads="1"/>
          </p:cNvPicPr>
          <p:nvPr/>
        </p:nvPicPr>
        <p:blipFill>
          <a:blip r:embed="rId7" cstate="print"/>
          <a:srcRect/>
          <a:stretch>
            <a:fillRect/>
          </a:stretch>
        </p:blipFill>
        <p:spPr bwMode="auto">
          <a:xfrm>
            <a:off x="7645578" y="3591703"/>
            <a:ext cx="957261" cy="554887"/>
          </a:xfrm>
          <a:prstGeom prst="rect">
            <a:avLst/>
          </a:prstGeom>
          <a:noFill/>
          <a:ln w="9525">
            <a:noFill/>
            <a:miter lim="800000"/>
            <a:headEnd/>
            <a:tailEnd/>
          </a:ln>
        </p:spPr>
      </p:pic>
      <p:pic>
        <p:nvPicPr>
          <p:cNvPr id="62" name="Picture 11"/>
          <p:cNvPicPr>
            <a:picLocks noChangeAspect="1" noChangeArrowheads="1"/>
          </p:cNvPicPr>
          <p:nvPr/>
        </p:nvPicPr>
        <p:blipFill>
          <a:blip r:embed="rId8" cstate="print"/>
          <a:srcRect/>
          <a:stretch>
            <a:fillRect/>
          </a:stretch>
        </p:blipFill>
        <p:spPr bwMode="auto">
          <a:xfrm>
            <a:off x="7688264" y="1905922"/>
            <a:ext cx="679893" cy="452438"/>
          </a:xfrm>
          <a:prstGeom prst="rect">
            <a:avLst/>
          </a:prstGeom>
          <a:noFill/>
          <a:ln w="9525">
            <a:noFill/>
            <a:miter lim="800000"/>
            <a:headEnd/>
            <a:tailEnd/>
          </a:ln>
        </p:spPr>
      </p:pic>
      <p:pic>
        <p:nvPicPr>
          <p:cNvPr id="63" name="Picture 16"/>
          <p:cNvPicPr>
            <a:picLocks noChangeAspect="1" noChangeArrowheads="1"/>
          </p:cNvPicPr>
          <p:nvPr/>
        </p:nvPicPr>
        <p:blipFill>
          <a:blip r:embed="rId9" cstate="print"/>
          <a:srcRect/>
          <a:stretch>
            <a:fillRect/>
          </a:stretch>
        </p:blipFill>
        <p:spPr bwMode="auto">
          <a:xfrm>
            <a:off x="7720719" y="2403340"/>
            <a:ext cx="528637" cy="528637"/>
          </a:xfrm>
          <a:prstGeom prst="rect">
            <a:avLst/>
          </a:prstGeom>
          <a:noFill/>
          <a:ln w="9525">
            <a:noFill/>
            <a:miter lim="800000"/>
            <a:headEnd/>
            <a:tailEnd/>
          </a:ln>
        </p:spPr>
      </p:pic>
      <p:grpSp>
        <p:nvGrpSpPr>
          <p:cNvPr id="71" name="Group 27"/>
          <p:cNvGrpSpPr/>
          <p:nvPr/>
        </p:nvGrpSpPr>
        <p:grpSpPr>
          <a:xfrm>
            <a:off x="409634" y="2253062"/>
            <a:ext cx="946551" cy="1155786"/>
            <a:chOff x="3048000" y="381000"/>
            <a:chExt cx="1164079" cy="1549796"/>
          </a:xfrm>
        </p:grpSpPr>
        <p:pic>
          <p:nvPicPr>
            <p:cNvPr id="7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7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77" name="Group 38"/>
          <p:cNvGrpSpPr/>
          <p:nvPr/>
        </p:nvGrpSpPr>
        <p:grpSpPr>
          <a:xfrm>
            <a:off x="460019" y="3380034"/>
            <a:ext cx="756840" cy="883571"/>
            <a:chOff x="349250" y="2023068"/>
            <a:chExt cx="930771" cy="1184782"/>
          </a:xfrm>
        </p:grpSpPr>
        <p:pic>
          <p:nvPicPr>
            <p:cNvPr id="78"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79"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80"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81" name="Picture 80" descr="ChasingScott4.bmp"/>
          <p:cNvPicPr/>
          <p:nvPr/>
        </p:nvPicPr>
        <p:blipFill>
          <a:blip r:embed="rId15" cstate="print"/>
          <a:srcRect l="4546" r="4546"/>
          <a:stretch>
            <a:fillRect/>
          </a:stretch>
        </p:blipFill>
        <p:spPr bwMode="gray">
          <a:xfrm>
            <a:off x="424359" y="1785483"/>
            <a:ext cx="732750" cy="439518"/>
          </a:xfrm>
          <a:prstGeom prst="rect">
            <a:avLst/>
          </a:prstGeom>
          <a:noFill/>
          <a:ln w="9525">
            <a:noFill/>
            <a:miter lim="800000"/>
            <a:headEnd/>
            <a:tailEnd/>
          </a:ln>
        </p:spPr>
      </p:pic>
      <p:pic>
        <p:nvPicPr>
          <p:cNvPr id="82" name="Picture 6"/>
          <p:cNvPicPr>
            <a:picLocks noChangeAspect="1" noChangeArrowheads="1"/>
          </p:cNvPicPr>
          <p:nvPr/>
        </p:nvPicPr>
        <p:blipFill>
          <a:blip r:embed="rId16" cstate="print"/>
          <a:srcRect/>
          <a:stretch>
            <a:fillRect/>
          </a:stretch>
        </p:blipFill>
        <p:spPr bwMode="auto">
          <a:xfrm>
            <a:off x="733775" y="2406368"/>
            <a:ext cx="651642" cy="377952"/>
          </a:xfrm>
          <a:prstGeom prst="rect">
            <a:avLst/>
          </a:prstGeom>
          <a:noFill/>
          <a:ln w="9525">
            <a:noFill/>
            <a:miter lim="800000"/>
            <a:headEnd/>
            <a:tailEnd/>
          </a:ln>
        </p:spPr>
      </p:pic>
      <p:sp>
        <p:nvSpPr>
          <p:cNvPr id="83" name="TextBox 82"/>
          <p:cNvSpPr txBox="1"/>
          <p:nvPr/>
        </p:nvSpPr>
        <p:spPr>
          <a:xfrm>
            <a:off x="3014136" y="171773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(e.g</a:t>
            </a:r>
            <a:r>
              <a:rPr lang="en-US" sz="1200" dirty="0" smtClean="0"/>
              <a:t>., </a:t>
            </a:r>
            <a:r>
              <a:rPr lang="en-US" sz="1200" dirty="0"/>
              <a:t>visual </a:t>
            </a:r>
            <a:r>
              <a:rPr lang="en-US" sz="1200" dirty="0" smtClean="0"/>
              <a:t>id</a:t>
            </a:r>
            <a:r>
              <a:rPr lang="en-US" sz="1200" dirty="0"/>
              <a:t>, languages) </a:t>
            </a:r>
          </a:p>
        </p:txBody>
      </p:sp>
      <p:sp>
        <p:nvSpPr>
          <p:cNvPr id="84" name="TextBox 83"/>
          <p:cNvSpPr txBox="1"/>
          <p:nvPr/>
        </p:nvSpPr>
        <p:spPr>
          <a:xfrm>
            <a:off x="3014136" y="296138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85" name="TextBox 84"/>
          <p:cNvSpPr txBox="1"/>
          <p:nvPr/>
        </p:nvSpPr>
        <p:spPr>
          <a:xfrm>
            <a:off x="3014136" y="233955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86" name="TextBox 85"/>
          <p:cNvSpPr txBox="1"/>
          <p:nvPr/>
        </p:nvSpPr>
        <p:spPr>
          <a:xfrm>
            <a:off x="3014136" y="358321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87" name="TextBox 86"/>
          <p:cNvSpPr txBox="1"/>
          <p:nvPr/>
        </p:nvSpPr>
        <p:spPr>
          <a:xfrm>
            <a:off x="3014136" y="420503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88" name="TextBox 87"/>
          <p:cNvSpPr txBox="1"/>
          <p:nvPr/>
        </p:nvSpPr>
        <p:spPr>
          <a:xfrm>
            <a:off x="3014136" y="482686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ingress &amp; egress </a:t>
            </a:r>
            <a:r>
              <a:rPr lang="en-US" dirty="0"/>
              <a:t>routes</a:t>
            </a:r>
          </a:p>
        </p:txBody>
      </p:sp>
      <p:sp>
        <p:nvSpPr>
          <p:cNvPr id="89" name="TextBox 88"/>
          <p:cNvSpPr txBox="1"/>
          <p:nvPr/>
        </p:nvSpPr>
        <p:spPr>
          <a:xfrm>
            <a:off x="3014136" y="544869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90" name="Straight Arrow Connector 89"/>
          <p:cNvCxnSpPr>
            <a:endCxn id="83" idx="1"/>
          </p:cNvCxnSpPr>
          <p:nvPr/>
        </p:nvCxnSpPr>
        <p:spPr bwMode="auto">
          <a:xfrm>
            <a:off x="1509889" y="194633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1" name="Straight Arrow Connector 90"/>
          <p:cNvCxnSpPr/>
          <p:nvPr/>
        </p:nvCxnSpPr>
        <p:spPr bwMode="auto">
          <a:xfrm>
            <a:off x="1535290" y="25220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2" name="Straight Arrow Connector 91"/>
          <p:cNvCxnSpPr/>
          <p:nvPr/>
        </p:nvCxnSpPr>
        <p:spPr bwMode="auto">
          <a:xfrm>
            <a:off x="1535290" y="3227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3" name="Straight Arrow Connector 92"/>
          <p:cNvCxnSpPr/>
          <p:nvPr/>
        </p:nvCxnSpPr>
        <p:spPr bwMode="auto">
          <a:xfrm>
            <a:off x="1521179" y="38484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4" name="Straight Arrow Connector 93"/>
          <p:cNvCxnSpPr/>
          <p:nvPr/>
        </p:nvCxnSpPr>
        <p:spPr bwMode="auto">
          <a:xfrm>
            <a:off x="1521178" y="446939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5" name="Straight Arrow Connector 94"/>
          <p:cNvCxnSpPr/>
          <p:nvPr/>
        </p:nvCxnSpPr>
        <p:spPr bwMode="auto">
          <a:xfrm>
            <a:off x="1504246" y="56377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6" name="Straight Arrow Connector 95"/>
          <p:cNvCxnSpPr/>
          <p:nvPr/>
        </p:nvCxnSpPr>
        <p:spPr bwMode="auto">
          <a:xfrm>
            <a:off x="1515536" y="50846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7" name="Straight Arrow Connector 96"/>
          <p:cNvCxnSpPr>
            <a:endCxn id="83" idx="3"/>
          </p:cNvCxnSpPr>
          <p:nvPr/>
        </p:nvCxnSpPr>
        <p:spPr bwMode="auto">
          <a:xfrm flipH="1" flipV="1">
            <a:off x="5407712" y="194856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8" name="Straight Arrow Connector 97"/>
          <p:cNvCxnSpPr>
            <a:endCxn id="85" idx="3"/>
          </p:cNvCxnSpPr>
          <p:nvPr/>
        </p:nvCxnSpPr>
        <p:spPr bwMode="auto">
          <a:xfrm flipH="1" flipV="1">
            <a:off x="5407712" y="257039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9" name="Straight Arrow Connector 98"/>
          <p:cNvCxnSpPr/>
          <p:nvPr/>
        </p:nvCxnSpPr>
        <p:spPr bwMode="auto">
          <a:xfrm flipH="1" flipV="1">
            <a:off x="5412543" y="318960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0" name="Straight Arrow Connector 99"/>
          <p:cNvCxnSpPr/>
          <p:nvPr/>
        </p:nvCxnSpPr>
        <p:spPr bwMode="auto">
          <a:xfrm flipH="1" flipV="1">
            <a:off x="5410200" y="44609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1" name="Straight Arrow Connector 100"/>
          <p:cNvCxnSpPr/>
          <p:nvPr/>
        </p:nvCxnSpPr>
        <p:spPr bwMode="auto">
          <a:xfrm flipH="1" flipV="1">
            <a:off x="5410200" y="50705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2" name="Straight Arrow Connector 101"/>
          <p:cNvCxnSpPr/>
          <p:nvPr/>
        </p:nvCxnSpPr>
        <p:spPr bwMode="auto">
          <a:xfrm flipH="1" flipV="1">
            <a:off x="5407086" y="382325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3" name="Straight Arrow Connector 102"/>
          <p:cNvCxnSpPr/>
          <p:nvPr/>
        </p:nvCxnSpPr>
        <p:spPr bwMode="auto">
          <a:xfrm flipH="1" flipV="1">
            <a:off x="5378053" y="56777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104" name="TextBox 103"/>
          <p:cNvSpPr txBox="1"/>
          <p:nvPr/>
        </p:nvSpPr>
        <p:spPr>
          <a:xfrm>
            <a:off x="7272000" y="137129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105" name="TextBox 104"/>
          <p:cNvSpPr txBox="1"/>
          <p:nvPr/>
        </p:nvSpPr>
        <p:spPr>
          <a:xfrm>
            <a:off x="104282" y="137681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106" name="TextBox 105"/>
          <p:cNvSpPr txBox="1"/>
          <p:nvPr/>
        </p:nvSpPr>
        <p:spPr>
          <a:xfrm>
            <a:off x="3006516" y="137681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107" name="Rectangle 106"/>
          <p:cNvSpPr/>
          <p:nvPr/>
        </p:nvSpPr>
        <p:spPr>
          <a:xfrm>
            <a:off x="7543800" y="489689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108" name="Rectangle 107"/>
          <p:cNvSpPr/>
          <p:nvPr/>
        </p:nvSpPr>
        <p:spPr>
          <a:xfrm>
            <a:off x="378407" y="4720970"/>
            <a:ext cx="1189359" cy="830997"/>
          </a:xfrm>
          <a:prstGeom prst="rect">
            <a:avLst/>
          </a:prstGeom>
        </p:spPr>
        <p:txBody>
          <a:bodyPr wrap="square">
            <a:spAutoFit/>
          </a:bodyPr>
          <a:lstStyle/>
          <a:p>
            <a:pPr fontAlgn="auto">
              <a:spcBef>
                <a:spcPts val="0"/>
              </a:spcBef>
              <a:spcAft>
                <a:spcPts val="0"/>
              </a:spcAft>
              <a:defRPr/>
            </a:pPr>
            <a:r>
              <a:rPr lang="en-US" sz="1200" dirty="0"/>
              <a:t>Annotated  text, </a:t>
            </a:r>
            <a:r>
              <a:rPr lang="en-US" sz="1200" dirty="0" smtClean="0"/>
              <a:t>pictures</a:t>
            </a:r>
            <a:r>
              <a:rPr lang="en-US" sz="1200" dirty="0"/>
              <a:t>, </a:t>
            </a:r>
            <a:r>
              <a:rPr lang="en-US" sz="1200" dirty="0" smtClean="0"/>
              <a:t>video, geo-location data</a:t>
            </a:r>
            <a:endParaRPr lang="en-US" sz="1200" dirty="0"/>
          </a:p>
        </p:txBody>
      </p:sp>
      <p:sp>
        <p:nvSpPr>
          <p:cNvPr id="109" name="TextBox 108"/>
          <p:cNvSpPr txBox="1"/>
          <p:nvPr/>
        </p:nvSpPr>
        <p:spPr>
          <a:xfrm>
            <a:off x="3016759" y="605829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err="1" smtClean="0">
                <a:solidFill>
                  <a:schemeClr val="tx1"/>
                </a:solidFill>
              </a:rPr>
              <a:t>Reachback</a:t>
            </a:r>
            <a:r>
              <a:rPr lang="en-US" sz="1200" dirty="0" smtClean="0">
                <a:solidFill>
                  <a:schemeClr val="tx1"/>
                </a:solidFill>
              </a:rPr>
              <a:t> to command centers, support (air/naval)</a:t>
            </a:r>
            <a:endParaRPr lang="en-US" sz="1200" dirty="0">
              <a:solidFill>
                <a:schemeClr val="tx1"/>
              </a:solidFill>
            </a:endParaRPr>
          </a:p>
        </p:txBody>
      </p:sp>
      <p:cxnSp>
        <p:nvCxnSpPr>
          <p:cNvPr id="110" name="Straight Arrow Connector 109"/>
          <p:cNvCxnSpPr/>
          <p:nvPr/>
        </p:nvCxnSpPr>
        <p:spPr bwMode="auto">
          <a:xfrm>
            <a:off x="1530518" y="6277216"/>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11" name="Straight Arrow Connector 110"/>
          <p:cNvCxnSpPr/>
          <p:nvPr/>
        </p:nvCxnSpPr>
        <p:spPr bwMode="auto">
          <a:xfrm flipH="1" flipV="1">
            <a:off x="5404325" y="627524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2" name="Slide Number Placeholder 1"/>
          <p:cNvSpPr>
            <a:spLocks noGrp="1"/>
          </p:cNvSpPr>
          <p:nvPr>
            <p:ph type="sldNum" sz="quarter" idx="12"/>
          </p:nvPr>
        </p:nvSpPr>
        <p:spPr/>
        <p:txBody>
          <a:bodyPr/>
          <a:lstStyle/>
          <a:p>
            <a:fld id="{5163728A-5C6C-4DC9-ACFF-9E47917C1905}" type="slidenum">
              <a:rPr lang="en-US" smtClean="0"/>
              <a:pPr/>
              <a:t>7</a:t>
            </a:fld>
            <a:endParaRPr lang="en-US"/>
          </a:p>
        </p:txBody>
      </p:sp>
    </p:spTree>
    <p:extLst>
      <p:ext uri="{BB962C8B-B14F-4D97-AF65-F5344CB8AC3E}">
        <p14:creationId xmlns:p14="http://schemas.microsoft.com/office/powerpoint/2010/main" val="392607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Looking ahead at Phase 2</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70</a:t>
            </a:fld>
            <a:endParaRPr lang="en-US"/>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344699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Phase 2 Technology Push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71</a:t>
            </a:fld>
            <a:endParaRPr lang="en-US"/>
          </a:p>
        </p:txBody>
      </p:sp>
      <p:sp>
        <p:nvSpPr>
          <p:cNvPr id="6" name="Rectangle 5"/>
          <p:cNvSpPr/>
          <p:nvPr/>
        </p:nvSpPr>
        <p:spPr>
          <a:xfrm>
            <a:off x="172476" y="1519310"/>
            <a:ext cx="4369719" cy="28416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b="1" u="sng" dirty="0" smtClean="0">
                <a:solidFill>
                  <a:schemeClr val="tx1"/>
                </a:solidFill>
              </a:rPr>
              <a:t>Discovery side</a:t>
            </a:r>
          </a:p>
          <a:p>
            <a:pPr marL="182880" indent="-182880">
              <a:spcBef>
                <a:spcPts val="600"/>
              </a:spcBef>
              <a:buFont typeface="Arial" panose="020B0604020202020204" pitchFamily="34" charset="0"/>
              <a:buChar char="•"/>
            </a:pPr>
            <a:r>
              <a:rPr lang="en-US" dirty="0" smtClean="0">
                <a:solidFill>
                  <a:schemeClr val="tx1"/>
                </a:solidFill>
              </a:rPr>
              <a:t>Input dependency: program analysis + testing </a:t>
            </a:r>
          </a:p>
          <a:p>
            <a:pPr marL="182880" indent="-182880">
              <a:spcBef>
                <a:spcPts val="600"/>
              </a:spcBef>
              <a:buFont typeface="Arial" panose="020B0604020202020204" pitchFamily="34" charset="0"/>
              <a:buChar char="•"/>
            </a:pPr>
            <a:r>
              <a:rPr lang="en-US" dirty="0">
                <a:solidFill>
                  <a:schemeClr val="tx1"/>
                </a:solidFill>
              </a:rPr>
              <a:t>Hidden dependency </a:t>
            </a:r>
            <a:r>
              <a:rPr lang="en-US" dirty="0" smtClean="0">
                <a:solidFill>
                  <a:schemeClr val="tx1"/>
                </a:solidFill>
              </a:rPr>
              <a:t>(through mutation </a:t>
            </a:r>
            <a:r>
              <a:rPr lang="en-US" dirty="0">
                <a:solidFill>
                  <a:schemeClr val="tx1"/>
                </a:solidFill>
              </a:rPr>
              <a:t>testing)</a:t>
            </a:r>
          </a:p>
          <a:p>
            <a:pPr marL="182880" indent="-182880">
              <a:spcBef>
                <a:spcPts val="600"/>
              </a:spcBef>
              <a:buFont typeface="Arial" panose="020B0604020202020204" pitchFamily="34" charset="0"/>
              <a:buChar char="•"/>
            </a:pPr>
            <a:r>
              <a:rPr lang="en-US" dirty="0" smtClean="0">
                <a:solidFill>
                  <a:schemeClr val="tx1"/>
                </a:solidFill>
              </a:rPr>
              <a:t>Dependency and usage of resources such as 3</a:t>
            </a:r>
            <a:r>
              <a:rPr lang="en-US" baseline="30000" dirty="0" smtClean="0">
                <a:solidFill>
                  <a:schemeClr val="tx1"/>
                </a:solidFill>
              </a:rPr>
              <a:t>rd</a:t>
            </a:r>
            <a:r>
              <a:rPr lang="en-US" dirty="0" smtClean="0">
                <a:solidFill>
                  <a:schemeClr val="tx1"/>
                </a:solidFill>
              </a:rPr>
              <a:t> party library </a:t>
            </a:r>
          </a:p>
          <a:p>
            <a:pPr marL="182880" indent="-182880">
              <a:spcBef>
                <a:spcPts val="600"/>
              </a:spcBef>
              <a:buFont typeface="Arial" panose="020B0604020202020204" pitchFamily="34" charset="0"/>
              <a:buChar char="•"/>
            </a:pPr>
            <a:r>
              <a:rPr lang="en-US" dirty="0" smtClean="0">
                <a:solidFill>
                  <a:schemeClr val="tx1"/>
                </a:solidFill>
              </a:rPr>
              <a:t>Inference/transparency of resource usage </a:t>
            </a:r>
          </a:p>
          <a:p>
            <a:pPr marL="182880" indent="-182880">
              <a:spcBef>
                <a:spcPts val="600"/>
              </a:spcBef>
              <a:buFont typeface="Arial" panose="020B0604020202020204" pitchFamily="34" charset="0"/>
              <a:buChar char="•"/>
            </a:pPr>
            <a:r>
              <a:rPr lang="en-US" dirty="0" smtClean="0">
                <a:solidFill>
                  <a:schemeClr val="tx1"/>
                </a:solidFill>
              </a:rPr>
              <a:t>Non-android/server side</a:t>
            </a:r>
          </a:p>
        </p:txBody>
      </p:sp>
      <p:sp>
        <p:nvSpPr>
          <p:cNvPr id="8" name="Rectangle 7"/>
          <p:cNvSpPr/>
          <p:nvPr/>
        </p:nvSpPr>
        <p:spPr>
          <a:xfrm>
            <a:off x="4620098" y="1519310"/>
            <a:ext cx="4369719" cy="28416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en-US" b="1" u="sng" dirty="0" smtClean="0">
                <a:solidFill>
                  <a:schemeClr val="tx1"/>
                </a:solidFill>
              </a:rPr>
              <a:t>Analytics side</a:t>
            </a:r>
          </a:p>
          <a:p>
            <a:pPr marL="182880" indent="-182880">
              <a:spcBef>
                <a:spcPts val="600"/>
              </a:spcBef>
              <a:buFont typeface="Arial" panose="020B0604020202020204" pitchFamily="34" charset="0"/>
              <a:buChar char="•"/>
            </a:pPr>
            <a:r>
              <a:rPr lang="en-US" dirty="0" smtClean="0">
                <a:solidFill>
                  <a:schemeClr val="tx1"/>
                </a:solidFill>
              </a:rPr>
              <a:t>Type selection</a:t>
            </a:r>
          </a:p>
          <a:p>
            <a:pPr marL="182880" indent="-182880">
              <a:spcBef>
                <a:spcPts val="600"/>
              </a:spcBef>
              <a:buFont typeface="Arial" panose="020B0604020202020204" pitchFamily="34" charset="0"/>
              <a:buChar char="•"/>
            </a:pPr>
            <a:r>
              <a:rPr lang="en-US" dirty="0" smtClean="0">
                <a:solidFill>
                  <a:schemeClr val="tx1"/>
                </a:solidFill>
              </a:rPr>
              <a:t>Handle evolution of database schema</a:t>
            </a:r>
          </a:p>
          <a:p>
            <a:pPr marL="182880" indent="-182880">
              <a:spcBef>
                <a:spcPts val="600"/>
              </a:spcBef>
              <a:buFont typeface="Arial" panose="020B0604020202020204" pitchFamily="34" charset="0"/>
              <a:buChar char="•"/>
            </a:pPr>
            <a:r>
              <a:rPr lang="en-US" dirty="0" smtClean="0">
                <a:solidFill>
                  <a:schemeClr val="tx1"/>
                </a:solidFill>
              </a:rPr>
              <a:t>Enhanced program mutation</a:t>
            </a:r>
          </a:p>
          <a:p>
            <a:pPr marL="640080" lvl="1" indent="-182880">
              <a:spcBef>
                <a:spcPts val="600"/>
              </a:spcBef>
              <a:buFont typeface="Arial" panose="020B0604020202020204" pitchFamily="34" charset="0"/>
              <a:buChar char="•"/>
            </a:pPr>
            <a:r>
              <a:rPr lang="en-US" dirty="0" smtClean="0">
                <a:solidFill>
                  <a:schemeClr val="tx1"/>
                </a:solidFill>
              </a:rPr>
              <a:t>Replace, Reduce, Compose (add)</a:t>
            </a:r>
          </a:p>
          <a:p>
            <a:pPr marL="182880" indent="-182880">
              <a:spcBef>
                <a:spcPts val="600"/>
              </a:spcBef>
              <a:buFont typeface="Arial" panose="020B0604020202020204" pitchFamily="34" charset="0"/>
              <a:buChar char="•"/>
            </a:pPr>
            <a:r>
              <a:rPr lang="en-US" dirty="0" smtClean="0">
                <a:solidFill>
                  <a:schemeClr val="tx1"/>
                </a:solidFill>
              </a:rPr>
              <a:t>Runtime change handling </a:t>
            </a:r>
          </a:p>
          <a:p>
            <a:pPr marL="182880" indent="-182880">
              <a:spcBef>
                <a:spcPts val="600"/>
              </a:spcBef>
              <a:buFont typeface="Arial" panose="020B0604020202020204" pitchFamily="34" charset="0"/>
              <a:buChar char="•"/>
            </a:pPr>
            <a:endParaRPr lang="en-US" dirty="0">
              <a:solidFill>
                <a:schemeClr val="tx1"/>
              </a:solidFill>
            </a:endParaRPr>
          </a:p>
        </p:txBody>
      </p:sp>
      <p:sp>
        <p:nvSpPr>
          <p:cNvPr id="9" name="Rectangle 8"/>
          <p:cNvSpPr/>
          <p:nvPr/>
        </p:nvSpPr>
        <p:spPr>
          <a:xfrm>
            <a:off x="1030724" y="4656331"/>
            <a:ext cx="7082553" cy="150055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endParaRPr lang="en-US" b="1" u="sng" dirty="0" smtClean="0">
              <a:solidFill>
                <a:schemeClr val="tx1"/>
              </a:solidFill>
            </a:endParaRPr>
          </a:p>
          <a:p>
            <a:pPr>
              <a:spcBef>
                <a:spcPts val="600"/>
              </a:spcBef>
            </a:pPr>
            <a:r>
              <a:rPr lang="en-US" b="1" u="sng" dirty="0" smtClean="0">
                <a:solidFill>
                  <a:schemeClr val="tx1"/>
                </a:solidFill>
              </a:rPr>
              <a:t>DAS/Platform</a:t>
            </a:r>
          </a:p>
          <a:p>
            <a:pPr marL="182880" indent="-182880">
              <a:spcBef>
                <a:spcPts val="600"/>
              </a:spcBef>
              <a:buFont typeface="Arial" panose="020B0604020202020204" pitchFamily="34" charset="0"/>
              <a:buChar char="•"/>
            </a:pPr>
            <a:r>
              <a:rPr lang="en-US" dirty="0" smtClean="0">
                <a:solidFill>
                  <a:schemeClr val="tx1"/>
                </a:solidFill>
              </a:rPr>
              <a:t>Enhanced evaluation (e.g., efficiency gain/loss of evolved application) </a:t>
            </a:r>
          </a:p>
          <a:p>
            <a:pPr marL="182880" indent="-182880">
              <a:spcBef>
                <a:spcPts val="600"/>
              </a:spcBef>
              <a:buFont typeface="Arial" panose="020B0604020202020204" pitchFamily="34" charset="0"/>
              <a:buChar char="•"/>
            </a:pPr>
            <a:r>
              <a:rPr lang="en-US" dirty="0" smtClean="0">
                <a:solidFill>
                  <a:schemeClr val="tx1"/>
                </a:solidFill>
              </a:rPr>
              <a:t>More complex CPs</a:t>
            </a:r>
          </a:p>
          <a:p>
            <a:pPr marL="182880" indent="-182880">
              <a:spcBef>
                <a:spcPts val="600"/>
              </a:spcBef>
              <a:buFont typeface="Arial" panose="020B0604020202020204" pitchFamily="34" charset="0"/>
              <a:buChar char="•"/>
            </a:pPr>
            <a:r>
              <a:rPr lang="en-US" dirty="0" smtClean="0">
                <a:solidFill>
                  <a:schemeClr val="tx1"/>
                </a:solidFill>
              </a:rPr>
              <a:t>Model evolution – representation, change propagation</a:t>
            </a:r>
          </a:p>
          <a:p>
            <a:pPr marL="182880" indent="-182880">
              <a:spcBef>
                <a:spcPts val="600"/>
              </a:spcBef>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57156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49" y="1040067"/>
            <a:ext cx="2920774" cy="5452205"/>
          </a:xfrm>
          <a:prstGeom prst="rect">
            <a:avLst/>
          </a:prstGeom>
          <a:noFill/>
          <a:ln>
            <a:solidFill>
              <a:schemeClr val="tx1"/>
            </a:solidFill>
          </a:ln>
        </p:spPr>
        <p:txBody>
          <a:bodyPr wrap="square" rtlCol="0">
            <a:noAutofit/>
          </a:bodyPr>
          <a:lstStyle/>
          <a:p>
            <a:r>
              <a:rPr lang="en-US" dirty="0" smtClean="0"/>
              <a:t>Phase 1</a:t>
            </a:r>
            <a:endParaRPr lang="en-US" dirty="0"/>
          </a:p>
          <a:p>
            <a:pPr marL="257175" indent="-257175">
              <a:lnSpc>
                <a:spcPct val="90000"/>
              </a:lnSpc>
              <a:buFont typeface="Arial" panose="020B0604020202020204" pitchFamily="34" charset="0"/>
              <a:buChar char="•"/>
            </a:pPr>
            <a:r>
              <a:rPr lang="en-US" sz="1500" dirty="0"/>
              <a:t>Driven by changes in functional and extra functional requirements and constraints</a:t>
            </a:r>
          </a:p>
          <a:p>
            <a:pPr marL="257175" indent="-257175">
              <a:lnSpc>
                <a:spcPct val="90000"/>
              </a:lnSpc>
              <a:buFont typeface="Arial" panose="020B0604020202020204" pitchFamily="34" charset="0"/>
              <a:buChar char="•"/>
            </a:pPr>
            <a:r>
              <a:rPr lang="en-US" sz="1500" dirty="0"/>
              <a:t>Evaluation is focused on correctness (i.e., </a:t>
            </a:r>
            <a:r>
              <a:rPr lang="en-US" sz="1500" dirty="0" smtClean="0"/>
              <a:t>it </a:t>
            </a:r>
            <a:r>
              <a:rPr lang="en-US" sz="1500" dirty="0"/>
              <a:t>is mostly verification)—no qualitative distinction is made among the possible solutions</a:t>
            </a:r>
          </a:p>
          <a:p>
            <a:pPr marL="257175" indent="-257175">
              <a:lnSpc>
                <a:spcPct val="90000"/>
              </a:lnSpc>
              <a:buFont typeface="Arial" panose="020B0604020202020204" pitchFamily="34" charset="0"/>
              <a:buChar char="•"/>
            </a:pPr>
            <a:r>
              <a:rPr lang="en-US" sz="1500" dirty="0"/>
              <a:t>Verification is through tests to show that functional intent is preserved</a:t>
            </a:r>
          </a:p>
          <a:p>
            <a:pPr marL="257175" indent="-257175">
              <a:lnSpc>
                <a:spcPct val="90000"/>
              </a:lnSpc>
              <a:buFont typeface="Arial" panose="020B0604020202020204" pitchFamily="34" charset="0"/>
              <a:buChar char="•"/>
            </a:pPr>
            <a:r>
              <a:rPr lang="en-US" sz="1500" dirty="0"/>
              <a:t>Realized by substitution of components that follow the same usage pattern as baseline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Substitute(s) that could work exists: choose &amp; massage the code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Compose a substitute from available components, and then massage the code</a:t>
            </a:r>
            <a:endParaRPr lang="en-US" sz="1400" dirty="0">
              <a:latin typeface="Arial" panose="020B0604020202020204" pitchFamily="34" charset="0"/>
              <a:cs typeface="Arial" panose="020B0604020202020204" pitchFamily="34" charset="0"/>
            </a:endParaRPr>
          </a:p>
        </p:txBody>
      </p:sp>
      <p:sp>
        <p:nvSpPr>
          <p:cNvPr id="5" name="TextBox 4"/>
          <p:cNvSpPr txBox="1"/>
          <p:nvPr/>
        </p:nvSpPr>
        <p:spPr>
          <a:xfrm>
            <a:off x="3039152" y="1040066"/>
            <a:ext cx="2978190" cy="5452207"/>
          </a:xfrm>
          <a:prstGeom prst="rect">
            <a:avLst/>
          </a:prstGeom>
          <a:noFill/>
          <a:ln>
            <a:solidFill>
              <a:schemeClr val="tx1"/>
            </a:solidFill>
          </a:ln>
        </p:spPr>
        <p:txBody>
          <a:bodyPr wrap="square" rtlCol="0">
            <a:noAutofit/>
          </a:bodyPr>
          <a:lstStyle/>
          <a:p>
            <a:r>
              <a:rPr lang="en-US" dirty="0"/>
              <a:t>Phase 2</a:t>
            </a:r>
          </a:p>
          <a:p>
            <a:pPr marL="257175" indent="-257175">
              <a:lnSpc>
                <a:spcPct val="90000"/>
              </a:lnSpc>
              <a:buFont typeface="Arial" panose="020B0604020202020204" pitchFamily="34" charset="0"/>
              <a:buChar char="•"/>
            </a:pPr>
            <a:r>
              <a:rPr lang="en-US" sz="1500" dirty="0"/>
              <a:t>Driven by </a:t>
            </a:r>
            <a:r>
              <a:rPr lang="en-US" sz="1500" b="1" dirty="0"/>
              <a:t>changes in 3rd party software (OS, Libraries) or services </a:t>
            </a:r>
          </a:p>
          <a:p>
            <a:pPr marL="257175" indent="-257175">
              <a:lnSpc>
                <a:spcPct val="90000"/>
              </a:lnSpc>
              <a:buFont typeface="Arial" panose="020B0604020202020204" pitchFamily="34" charset="0"/>
              <a:buChar char="•"/>
            </a:pPr>
            <a:r>
              <a:rPr lang="en-US" sz="1500" dirty="0"/>
              <a:t>Evaluation will consider </a:t>
            </a:r>
            <a:r>
              <a:rPr lang="en-US" sz="1500" b="1" dirty="0"/>
              <a:t>qualitative differences among possible solutions and the one that the DAS produces</a:t>
            </a:r>
          </a:p>
          <a:p>
            <a:pPr marL="257175" indent="-257175">
              <a:lnSpc>
                <a:spcPct val="90000"/>
              </a:lnSpc>
              <a:buFont typeface="Arial" panose="020B0604020202020204" pitchFamily="34" charset="0"/>
              <a:buChar char="•"/>
            </a:pPr>
            <a:r>
              <a:rPr lang="en-US" sz="1500" dirty="0"/>
              <a:t>Verification is through tests to show that functional intent is preserved</a:t>
            </a:r>
          </a:p>
          <a:p>
            <a:pPr marL="257175" indent="-257175">
              <a:lnSpc>
                <a:spcPct val="90000"/>
              </a:lnSpc>
              <a:buFont typeface="Arial" panose="020B0604020202020204" pitchFamily="34" charset="0"/>
              <a:buChar char="•"/>
            </a:pPr>
            <a:r>
              <a:rPr lang="en-US" sz="1500" dirty="0"/>
              <a:t>Realized by </a:t>
            </a:r>
            <a:r>
              <a:rPr lang="en-US" sz="1500" b="1" dirty="0"/>
              <a:t>combination of basic mutations on code: substitute, add (i.e., compose), and  remove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Still mostly changes in source code to produce new binaries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consider composing simple “controller” code enabling simple runtime behavior adaptation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extend the supported patterns of usage</a:t>
            </a:r>
          </a:p>
        </p:txBody>
      </p:sp>
      <p:sp>
        <p:nvSpPr>
          <p:cNvPr id="6" name="TextBox 5"/>
          <p:cNvSpPr txBox="1"/>
          <p:nvPr/>
        </p:nvSpPr>
        <p:spPr>
          <a:xfrm>
            <a:off x="6056671" y="1040066"/>
            <a:ext cx="2998840" cy="5452207"/>
          </a:xfrm>
          <a:prstGeom prst="rect">
            <a:avLst/>
          </a:prstGeom>
          <a:noFill/>
          <a:ln>
            <a:solidFill>
              <a:schemeClr val="tx1"/>
            </a:solidFill>
          </a:ln>
        </p:spPr>
        <p:txBody>
          <a:bodyPr wrap="square" rtlCol="0">
            <a:noAutofit/>
          </a:bodyPr>
          <a:lstStyle/>
          <a:p>
            <a:r>
              <a:rPr lang="en-US" dirty="0" smtClean="0"/>
              <a:t>Phase 3</a:t>
            </a:r>
            <a:endParaRPr lang="en-US" dirty="0"/>
          </a:p>
          <a:p>
            <a:pPr marL="257175" indent="-257175">
              <a:lnSpc>
                <a:spcPct val="90000"/>
              </a:lnSpc>
              <a:buFont typeface="Arial" panose="020B0604020202020204" pitchFamily="34" charset="0"/>
              <a:buChar char="•"/>
            </a:pPr>
            <a:r>
              <a:rPr lang="en-US" sz="1500" dirty="0"/>
              <a:t>Focused on handling </a:t>
            </a:r>
            <a:r>
              <a:rPr lang="en-US" sz="1500" b="1" dirty="0"/>
              <a:t>changes encountered at runtime </a:t>
            </a:r>
            <a:r>
              <a:rPr lang="en-US" sz="1500" dirty="0"/>
              <a:t>by runtime adaptation</a:t>
            </a:r>
          </a:p>
          <a:p>
            <a:pPr marL="257175" indent="-257175">
              <a:lnSpc>
                <a:spcPct val="90000"/>
              </a:lnSpc>
              <a:buFont typeface="Arial" panose="020B0604020202020204" pitchFamily="34" charset="0"/>
              <a:buChar char="•"/>
            </a:pPr>
            <a:r>
              <a:rPr lang="en-US" sz="1500" dirty="0"/>
              <a:t>Evaluation will focus on </a:t>
            </a:r>
            <a:r>
              <a:rPr lang="en-US" sz="1500" b="1" dirty="0"/>
              <a:t>runtime aspects such as time taken to adapt, amount of disruption, level of </a:t>
            </a:r>
            <a:r>
              <a:rPr lang="en-US" sz="1500" b="1" dirty="0" smtClean="0"/>
              <a:t>degradation etc.</a:t>
            </a:r>
            <a:endParaRPr lang="en-US" sz="1500" b="1" dirty="0"/>
          </a:p>
          <a:p>
            <a:pPr marL="257175" indent="-257175">
              <a:lnSpc>
                <a:spcPct val="90000"/>
              </a:lnSpc>
              <a:buFont typeface="Arial" panose="020B0604020202020204" pitchFamily="34" charset="0"/>
              <a:buChar char="•"/>
            </a:pPr>
            <a:r>
              <a:rPr lang="en-US" sz="1500" dirty="0"/>
              <a:t>Verification is through tests to show that functional intent is preserved</a:t>
            </a:r>
            <a:endParaRPr lang="en-US" sz="1500" dirty="0" smtClean="0"/>
          </a:p>
          <a:p>
            <a:pPr marL="257175" indent="-257175">
              <a:lnSpc>
                <a:spcPct val="90000"/>
              </a:lnSpc>
              <a:buFont typeface="Arial" panose="020B0604020202020204" pitchFamily="34" charset="0"/>
              <a:buChar char="•"/>
            </a:pPr>
            <a:r>
              <a:rPr lang="en-US" sz="1500" dirty="0" smtClean="0"/>
              <a:t>Realized by </a:t>
            </a:r>
            <a:r>
              <a:rPr lang="en-US" sz="1500" b="1" dirty="0" smtClean="0"/>
              <a:t>pre-installed instrumentation in the application that responds to observed runtime changes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Will </a:t>
            </a:r>
            <a:r>
              <a:rPr lang="en-US" sz="1400" dirty="0">
                <a:latin typeface="Arial" panose="020B0604020202020204" pitchFamily="34" charset="0"/>
                <a:cs typeface="Arial" panose="020B0604020202020204" pitchFamily="34" charset="0"/>
              </a:rPr>
              <a:t>change the behavior of the application by altering the data and control flow</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modify the application binary (rewriting or downloading bytecodes)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May adapt (update or modify) the initial instrumentation as well</a:t>
            </a:r>
          </a:p>
        </p:txBody>
      </p:sp>
      <p:sp>
        <p:nvSpPr>
          <p:cNvPr id="2" name="Title 1"/>
          <p:cNvSpPr>
            <a:spLocks noGrp="1"/>
          </p:cNvSpPr>
          <p:nvPr>
            <p:ph type="title"/>
          </p:nvPr>
        </p:nvSpPr>
        <p:spPr>
          <a:xfrm>
            <a:off x="241300" y="141902"/>
            <a:ext cx="8229600" cy="682625"/>
          </a:xfrm>
        </p:spPr>
        <p:txBody>
          <a:bodyPr/>
          <a:lstStyle/>
          <a:p>
            <a:r>
              <a:rPr lang="en-US" dirty="0" smtClean="0"/>
              <a:t>Progression of CPs </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72</a:t>
            </a:fld>
            <a:endParaRPr lang="en-US"/>
          </a:p>
        </p:txBody>
      </p:sp>
    </p:spTree>
    <p:extLst>
      <p:ext uri="{BB962C8B-B14F-4D97-AF65-F5344CB8AC3E}">
        <p14:creationId xmlns:p14="http://schemas.microsoft.com/office/powerpoint/2010/main" val="12576471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Demo</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73</a:t>
            </a:fld>
            <a:endParaRPr lang="en-US"/>
          </a:p>
        </p:txBody>
      </p:sp>
    </p:spTree>
    <p:extLst>
      <p:ext uri="{BB962C8B-B14F-4D97-AF65-F5344CB8AC3E}">
        <p14:creationId xmlns:p14="http://schemas.microsoft.com/office/powerpoint/2010/main" val="26704401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Conceptual Outline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74</a:t>
            </a:fld>
            <a:endParaRPr lang="en-US"/>
          </a:p>
        </p:txBody>
      </p:sp>
      <p:sp>
        <p:nvSpPr>
          <p:cNvPr id="5" name="TextBox 4"/>
          <p:cNvSpPr txBox="1"/>
          <p:nvPr/>
        </p:nvSpPr>
        <p:spPr>
          <a:xfrm>
            <a:off x="144997" y="1208290"/>
            <a:ext cx="1563902"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Change Request</a:t>
            </a:r>
            <a:endParaRPr lang="en-US" sz="1400" dirty="0">
              <a:latin typeface="Arial" panose="020B0604020202020204" pitchFamily="34" charset="0"/>
              <a:cs typeface="Arial" panose="020B0604020202020204" pitchFamily="34" charset="0"/>
            </a:endParaRPr>
          </a:p>
        </p:txBody>
      </p:sp>
      <p:sp>
        <p:nvSpPr>
          <p:cNvPr id="6" name="Flowchart: Multidocument 5"/>
          <p:cNvSpPr/>
          <p:nvPr/>
        </p:nvSpPr>
        <p:spPr>
          <a:xfrm>
            <a:off x="3954811" y="4527926"/>
            <a:ext cx="468263" cy="51195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p:cNvSpPr/>
          <p:nvPr/>
        </p:nvSpPr>
        <p:spPr>
          <a:xfrm>
            <a:off x="1912993" y="2680511"/>
            <a:ext cx="713637" cy="3073539"/>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60196" y="5769848"/>
            <a:ext cx="1938337" cy="369332"/>
          </a:xfrm>
          <a:prstGeom prst="rect">
            <a:avLst/>
          </a:prstGeom>
          <a:noFill/>
        </p:spPr>
        <p:txBody>
          <a:bodyPr wrap="square" rtlCol="0">
            <a:spAutoFit/>
          </a:bodyPr>
          <a:lstStyle/>
          <a:p>
            <a:r>
              <a:rPr lang="en-US" dirty="0" smtClean="0"/>
              <a:t>TA4 Interface</a:t>
            </a:r>
            <a:endParaRPr lang="en-US" dirty="0"/>
          </a:p>
        </p:txBody>
      </p:sp>
      <p:sp>
        <p:nvSpPr>
          <p:cNvPr id="9" name="Rectangle 8"/>
          <p:cNvSpPr/>
          <p:nvPr/>
        </p:nvSpPr>
        <p:spPr>
          <a:xfrm>
            <a:off x="892239" y="2872946"/>
            <a:ext cx="1314450" cy="2877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Run Baseline</a:t>
            </a:r>
            <a:endParaRPr lang="en-US" sz="1600" dirty="0"/>
          </a:p>
        </p:txBody>
      </p:sp>
      <p:sp>
        <p:nvSpPr>
          <p:cNvPr id="10" name="Rectangle 9"/>
          <p:cNvSpPr/>
          <p:nvPr/>
        </p:nvSpPr>
        <p:spPr>
          <a:xfrm>
            <a:off x="911709" y="4138012"/>
            <a:ext cx="1517656" cy="29890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Handle Change</a:t>
            </a:r>
            <a:endParaRPr lang="en-US" sz="1600" dirty="0"/>
          </a:p>
        </p:txBody>
      </p:sp>
      <p:grpSp>
        <p:nvGrpSpPr>
          <p:cNvPr id="11" name="Group 10"/>
          <p:cNvGrpSpPr/>
          <p:nvPr/>
        </p:nvGrpSpPr>
        <p:grpSpPr>
          <a:xfrm>
            <a:off x="335623" y="4930915"/>
            <a:ext cx="1890536" cy="214536"/>
            <a:chOff x="4511504" y="3956938"/>
            <a:chExt cx="1890536" cy="214536"/>
          </a:xfrm>
        </p:grpSpPr>
        <p:sp>
          <p:nvSpPr>
            <p:cNvPr id="12" name="Rectangle 11"/>
            <p:cNvSpPr/>
            <p:nvPr/>
          </p:nvSpPr>
          <p:spPr>
            <a:xfrm>
              <a:off x="5087590" y="3956938"/>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Results</a:t>
              </a:r>
              <a:endParaRPr lang="en-US" sz="1400" dirty="0"/>
            </a:p>
          </p:txBody>
        </p:sp>
        <p:cxnSp>
          <p:nvCxnSpPr>
            <p:cNvPr id="13" name="Straight Arrow Connector 12"/>
            <p:cNvCxnSpPr>
              <a:stCxn id="12" idx="1"/>
            </p:cNvCxnSpPr>
            <p:nvPr/>
          </p:nvCxnSpPr>
          <p:spPr>
            <a:xfrm flipH="1">
              <a:off x="4511504" y="4064206"/>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59449" y="5324580"/>
            <a:ext cx="1866710" cy="214536"/>
            <a:chOff x="4768711" y="3815521"/>
            <a:chExt cx="1866710" cy="214536"/>
          </a:xfrm>
        </p:grpSpPr>
        <p:sp>
          <p:nvSpPr>
            <p:cNvPr id="15" name="Rectangle 14"/>
            <p:cNvSpPr/>
            <p:nvPr/>
          </p:nvSpPr>
          <p:spPr>
            <a:xfrm>
              <a:off x="5320971" y="3815521"/>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Status Reports</a:t>
              </a:r>
              <a:endParaRPr lang="en-US" sz="1400" dirty="0"/>
            </a:p>
          </p:txBody>
        </p:sp>
        <p:cxnSp>
          <p:nvCxnSpPr>
            <p:cNvPr id="16" name="Straight Arrow Connector 15"/>
            <p:cNvCxnSpPr>
              <a:stCxn id="15" idx="1"/>
            </p:cNvCxnSpPr>
            <p:nvPr/>
          </p:nvCxnSpPr>
          <p:spPr>
            <a:xfrm flipH="1" flipV="1">
              <a:off x="4768711" y="3917518"/>
              <a:ext cx="552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endCxn id="9" idx="1"/>
          </p:cNvCxnSpPr>
          <p:nvPr/>
        </p:nvCxnSpPr>
        <p:spPr>
          <a:xfrm rot="16200000" flipH="1">
            <a:off x="432694" y="2557284"/>
            <a:ext cx="614635" cy="304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35623" y="2402193"/>
            <a:ext cx="576086" cy="1847231"/>
            <a:chOff x="1348703" y="1793517"/>
            <a:chExt cx="576086" cy="817866"/>
          </a:xfrm>
        </p:grpSpPr>
        <p:cxnSp>
          <p:nvCxnSpPr>
            <p:cNvPr id="19" name="Straight Arrow Connector 18"/>
            <p:cNvCxnSpPr/>
            <p:nvPr/>
          </p:nvCxnSpPr>
          <p:spPr>
            <a:xfrm>
              <a:off x="1348703" y="2611383"/>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48703" y="1793517"/>
              <a:ext cx="0" cy="81786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a:off x="3104520" y="1621652"/>
            <a:ext cx="543109" cy="45407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59992" y="1753009"/>
            <a:ext cx="317069" cy="320814"/>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H="1">
            <a:off x="2615463" y="1621643"/>
            <a:ext cx="543114" cy="454076"/>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V="1">
            <a:off x="2100857" y="1621655"/>
            <a:ext cx="543112" cy="454076"/>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08006" y="1753009"/>
            <a:ext cx="317069" cy="320814"/>
          </a:xfrm>
          <a:prstGeom prst="rect">
            <a:avLst/>
          </a:prstGeom>
        </p:spPr>
      </p:pic>
      <p:sp>
        <p:nvSpPr>
          <p:cNvPr id="27" name="TextBox 26"/>
          <p:cNvSpPr txBox="1"/>
          <p:nvPr/>
        </p:nvSpPr>
        <p:spPr>
          <a:xfrm>
            <a:off x="2044135" y="2094416"/>
            <a:ext cx="1859749" cy="307776"/>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Environmental Resources</a:t>
            </a:r>
            <a:endParaRPr lang="en-US" sz="1400" dirty="0">
              <a:solidFill>
                <a:schemeClr val="bg1">
                  <a:lumMod val="50000"/>
                </a:schemeClr>
              </a:solidFill>
              <a:latin typeface="Arial Narrow" panose="020B0606020202030204" pitchFamily="34" charset="0"/>
            </a:endParaRPr>
          </a:p>
        </p:txBody>
      </p:sp>
      <p:sp>
        <p:nvSpPr>
          <p:cNvPr id="28" name="TextBox 27"/>
          <p:cNvSpPr txBox="1"/>
          <p:nvPr/>
        </p:nvSpPr>
        <p:spPr>
          <a:xfrm>
            <a:off x="115245" y="2094417"/>
            <a:ext cx="1797759" cy="307775"/>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Mission  Requirements</a:t>
            </a:r>
            <a:endParaRPr lang="en-US" sz="1400" dirty="0">
              <a:solidFill>
                <a:schemeClr val="bg1">
                  <a:lumMod val="50000"/>
                </a:schemeClr>
              </a:solidFill>
              <a:latin typeface="Arial Narrow" panose="020B0606020202030204" pitchFamily="34" charset="0"/>
            </a:endParaRPr>
          </a:p>
        </p:txBody>
      </p:sp>
      <p:sp>
        <p:nvSpPr>
          <p:cNvPr id="31" name="Rectangle 30"/>
          <p:cNvSpPr/>
          <p:nvPr/>
        </p:nvSpPr>
        <p:spPr>
          <a:xfrm>
            <a:off x="115245" y="1577137"/>
            <a:ext cx="3788639" cy="82505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079310" y="2639311"/>
            <a:ext cx="3258918" cy="136482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Mission requirement and resources same as expected by baseline  application: deploy and run</a:t>
            </a:r>
          </a:p>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Requirement and resources are different: deploy with the new requirement and resource configuration, and run</a:t>
            </a:r>
          </a:p>
        </p:txBody>
      </p:sp>
      <p:sp>
        <p:nvSpPr>
          <p:cNvPr id="35" name="Flowchart: Magnetic Disk 34"/>
          <p:cNvSpPr/>
          <p:nvPr/>
        </p:nvSpPr>
        <p:spPr>
          <a:xfrm>
            <a:off x="4511427" y="4583734"/>
            <a:ext cx="607773" cy="304098"/>
          </a:xfrm>
          <a:prstGeom prst="flowChartMagneticDisk">
            <a:avLst/>
          </a:prstGeom>
          <a:solidFill>
            <a:srgbClr val="659F6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293224" y="5213532"/>
            <a:ext cx="1590000" cy="407004"/>
          </a:xfrm>
          <a:prstGeom prst="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Invoke DAS</a:t>
            </a:r>
          </a:p>
        </p:txBody>
      </p:sp>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58795" y="1035029"/>
            <a:ext cx="331200" cy="497574"/>
          </a:xfrm>
          <a:prstGeom prst="rect">
            <a:avLst/>
          </a:prstGeom>
        </p:spPr>
      </p:pic>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11195" y="1187429"/>
            <a:ext cx="331200" cy="497574"/>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63595" y="1339829"/>
            <a:ext cx="331200" cy="4975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202106" y="1092203"/>
            <a:ext cx="468892" cy="628331"/>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360" y="1014800"/>
            <a:ext cx="1685883" cy="1002533"/>
          </a:xfrm>
          <a:prstGeom prst="rect">
            <a:avLst/>
          </a:prstGeom>
        </p:spPr>
      </p:pic>
      <p:sp>
        <p:nvSpPr>
          <p:cNvPr id="75" name="TextBox 74"/>
          <p:cNvSpPr txBox="1"/>
          <p:nvPr/>
        </p:nvSpPr>
        <p:spPr>
          <a:xfrm>
            <a:off x="6447195" y="1459421"/>
            <a:ext cx="1785600" cy="307777"/>
          </a:xfrm>
          <a:prstGeom prst="rect">
            <a:avLst/>
          </a:prstGeom>
          <a:noFill/>
        </p:spPr>
        <p:txBody>
          <a:bodyPr wrap="square" rtlCol="0">
            <a:spAutoFit/>
          </a:bodyPr>
          <a:lstStyle/>
          <a:p>
            <a:r>
              <a:rPr lang="en-US" sz="1400" dirty="0" smtClean="0"/>
              <a:t>Emulated Network</a:t>
            </a:r>
            <a:endParaRPr lang="en-US" sz="1400" dirty="0"/>
          </a:p>
        </p:txBody>
      </p:sp>
      <p:grpSp>
        <p:nvGrpSpPr>
          <p:cNvPr id="90" name="Group 89"/>
          <p:cNvGrpSpPr/>
          <p:nvPr/>
        </p:nvGrpSpPr>
        <p:grpSpPr>
          <a:xfrm>
            <a:off x="6422160" y="3909475"/>
            <a:ext cx="2698303" cy="1884712"/>
            <a:chOff x="-62538" y="1104519"/>
            <a:chExt cx="2698303" cy="1884712"/>
          </a:xfrm>
        </p:grpSpPr>
        <p:grpSp>
          <p:nvGrpSpPr>
            <p:cNvPr id="76" name="Group 75"/>
            <p:cNvGrpSpPr/>
            <p:nvPr/>
          </p:nvGrpSpPr>
          <p:grpSpPr>
            <a:xfrm>
              <a:off x="100989" y="1730629"/>
              <a:ext cx="2534776" cy="843242"/>
              <a:chOff x="915701" y="3693160"/>
              <a:chExt cx="2534776" cy="843242"/>
            </a:xfrm>
          </p:grpSpPr>
          <p:sp>
            <p:nvSpPr>
              <p:cNvPr id="77" name="Parallelogram 76"/>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8" name="Parallelogram 77"/>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9" name="Parallelogram 78"/>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80" name="Cube 79"/>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81" name="TextBox 80"/>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2"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3" name="Rectangle 82"/>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4" name="Rectangle 83"/>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5" name="Rectangle 84"/>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6" name="TextBox 85"/>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a:solidFill>
                    <a:schemeClr val="bg1">
                      <a:lumMod val="50000"/>
                    </a:schemeClr>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DAS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7" name="Rectangle 86"/>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8" name="Rectangle 87"/>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9" name="Rectangle 88"/>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91" name="Rounded Rectangular Callout 90"/>
          <p:cNvSpPr/>
          <p:nvPr/>
        </p:nvSpPr>
        <p:spPr>
          <a:xfrm>
            <a:off x="7348649" y="3381312"/>
            <a:ext cx="1128901" cy="399111"/>
          </a:xfrm>
          <a:prstGeom prst="wedgeRoundRectCallout">
            <a:avLst>
              <a:gd name="adj1" fmla="val -11904"/>
              <a:gd name="adj2" fmla="val 12022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Triple Store</a:t>
            </a:r>
            <a:endParaRPr lang="en-US" sz="1400" dirty="0">
              <a:solidFill>
                <a:schemeClr val="tx1"/>
              </a:solidFill>
            </a:endParaRPr>
          </a:p>
        </p:txBody>
      </p:sp>
      <p:cxnSp>
        <p:nvCxnSpPr>
          <p:cNvPr id="93" name="Elbow Connector 92"/>
          <p:cNvCxnSpPr>
            <a:stCxn id="10" idx="3"/>
            <a:endCxn id="36" idx="1"/>
          </p:cNvCxnSpPr>
          <p:nvPr/>
        </p:nvCxnSpPr>
        <p:spPr>
          <a:xfrm>
            <a:off x="2429365" y="4287465"/>
            <a:ext cx="863859" cy="1129569"/>
          </a:xfrm>
          <a:prstGeom prst="bentConnector3">
            <a:avLst>
              <a:gd name="adj1" fmla="val 50000"/>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36" idx="3"/>
          </p:cNvCxnSpPr>
          <p:nvPr/>
        </p:nvCxnSpPr>
        <p:spPr>
          <a:xfrm flipV="1">
            <a:off x="4883224" y="5145451"/>
            <a:ext cx="1633582" cy="271583"/>
          </a:xfrm>
          <a:prstGeom prst="bentConnector3">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a:off x="5411337" y="4706974"/>
            <a:ext cx="1035858" cy="223941"/>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Elbow Connector 101"/>
          <p:cNvCxnSpPr/>
          <p:nvPr/>
        </p:nvCxnSpPr>
        <p:spPr>
          <a:xfrm rot="16200000" flipV="1">
            <a:off x="5750498" y="3212505"/>
            <a:ext cx="2188614" cy="260212"/>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Elbow Connector 103"/>
          <p:cNvCxnSpPr>
            <a:endCxn id="32" idx="1"/>
          </p:cNvCxnSpPr>
          <p:nvPr/>
        </p:nvCxnSpPr>
        <p:spPr>
          <a:xfrm>
            <a:off x="2206689" y="3012248"/>
            <a:ext cx="872621" cy="309473"/>
          </a:xfrm>
          <a:prstGeom prst="bentConnector3">
            <a:avLst>
              <a:gd name="adj1" fmla="val 6955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Elbow Connector 106"/>
          <p:cNvCxnSpPr>
            <a:endCxn id="32" idx="2"/>
          </p:cNvCxnSpPr>
          <p:nvPr/>
        </p:nvCxnSpPr>
        <p:spPr>
          <a:xfrm rot="5400000" flipH="1" flipV="1">
            <a:off x="4393705" y="4121854"/>
            <a:ext cx="432787" cy="19734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32" idx="0"/>
          </p:cNvCxnSpPr>
          <p:nvPr/>
        </p:nvCxnSpPr>
        <p:spPr>
          <a:xfrm rot="5400000" flipH="1" flipV="1">
            <a:off x="5254760" y="1464712"/>
            <a:ext cx="628608" cy="17205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3159090" y="6037278"/>
            <a:ext cx="3310067" cy="709072"/>
            <a:chOff x="4861772" y="6277318"/>
            <a:chExt cx="3310067" cy="709072"/>
          </a:xfrm>
        </p:grpSpPr>
        <p:sp>
          <p:nvSpPr>
            <p:cNvPr id="3" name="Rounded Rectangle 2"/>
            <p:cNvSpPr/>
            <p:nvPr/>
          </p:nvSpPr>
          <p:spPr>
            <a:xfrm>
              <a:off x="4974020" y="6422472"/>
              <a:ext cx="3117574" cy="41976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rame 1"/>
            <p:cNvSpPr/>
            <p:nvPr/>
          </p:nvSpPr>
          <p:spPr>
            <a:xfrm>
              <a:off x="4861772" y="6277318"/>
              <a:ext cx="3310067" cy="70907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IMMoRTALS</a:t>
              </a:r>
              <a:r>
                <a:rPr lang="en-US" dirty="0" smtClean="0">
                  <a:solidFill>
                    <a:schemeClr val="tx1"/>
                  </a:solidFill>
                </a:rPr>
                <a:t> Demo GUI</a:t>
              </a:r>
              <a:endParaRPr lang="en-US" dirty="0">
                <a:solidFill>
                  <a:schemeClr val="tx1"/>
                </a:solidFill>
              </a:endParaRPr>
            </a:p>
          </p:txBody>
        </p:sp>
      </p:grpSp>
      <p:cxnSp>
        <p:nvCxnSpPr>
          <p:cNvPr id="30" name="Elbow Connector 29"/>
          <p:cNvCxnSpPr/>
          <p:nvPr/>
        </p:nvCxnSpPr>
        <p:spPr>
          <a:xfrm>
            <a:off x="635579" y="5417034"/>
            <a:ext cx="2443731" cy="1026790"/>
          </a:xfrm>
          <a:prstGeom prst="bentConnector3">
            <a:avLst>
              <a:gd name="adj1" fmla="val 324"/>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p:nvPr/>
        </p:nvCxnSpPr>
        <p:spPr>
          <a:xfrm>
            <a:off x="722390" y="5097481"/>
            <a:ext cx="2443731" cy="1188720"/>
          </a:xfrm>
          <a:prstGeom prst="bentConnector3">
            <a:avLst>
              <a:gd name="adj1" fmla="val 324"/>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5400000">
            <a:off x="6655053" y="5236546"/>
            <a:ext cx="759992" cy="1131783"/>
          </a:xfrm>
          <a:prstGeom prst="bent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9" name="Elbow Connector 68"/>
          <p:cNvCxnSpPr/>
          <p:nvPr/>
        </p:nvCxnSpPr>
        <p:spPr>
          <a:xfrm rot="5400000">
            <a:off x="6732122" y="5143330"/>
            <a:ext cx="914400" cy="1463040"/>
          </a:xfrm>
          <a:prstGeom prst="bent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5195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Overview</a:t>
            </a:r>
            <a:endParaRPr lang="en-US" dirty="0"/>
          </a:p>
        </p:txBody>
      </p:sp>
      <p:sp>
        <p:nvSpPr>
          <p:cNvPr id="5" name="Content Placeholder 4"/>
          <p:cNvSpPr>
            <a:spLocks noGrp="1"/>
          </p:cNvSpPr>
          <p:nvPr>
            <p:ph idx="1"/>
          </p:nvPr>
        </p:nvSpPr>
        <p:spPr/>
        <p:txBody>
          <a:bodyPr/>
          <a:lstStyle/>
          <a:p>
            <a:r>
              <a:rPr lang="en-US" dirty="0" smtClean="0"/>
              <a:t>“Live” example of CP1 and CP2 together</a:t>
            </a:r>
          </a:p>
          <a:p>
            <a:pPr lvl="1"/>
            <a:r>
              <a:rPr lang="en-US" dirty="0" smtClean="0"/>
              <a:t>Run “Baseline Stage A” in emulated environment</a:t>
            </a:r>
          </a:p>
          <a:p>
            <a:pPr lvl="1"/>
            <a:r>
              <a:rPr lang="en-US" dirty="0" smtClean="0"/>
              <a:t>Run “Challenge Stage” with a perturbed environment and mission requirements</a:t>
            </a:r>
            <a:endParaRPr lang="en-US" dirty="0"/>
          </a:p>
          <a:p>
            <a:pPr lvl="2"/>
            <a:r>
              <a:rPr lang="en-US" dirty="0" smtClean="0"/>
              <a:t>Keep the ‘real’ devices alive</a:t>
            </a:r>
          </a:p>
        </p:txBody>
      </p:sp>
      <p:sp>
        <p:nvSpPr>
          <p:cNvPr id="2" name="Slide Number Placeholder 1"/>
          <p:cNvSpPr>
            <a:spLocks noGrp="1"/>
          </p:cNvSpPr>
          <p:nvPr>
            <p:ph type="sldNum" sz="quarter" idx="12"/>
          </p:nvPr>
        </p:nvSpPr>
        <p:spPr/>
        <p:txBody>
          <a:bodyPr/>
          <a:lstStyle/>
          <a:p>
            <a:fld id="{0840E6D7-221B-40B7-B50C-C3B5231B0D1A}" type="slidenum">
              <a:rPr lang="en-US" smtClean="0"/>
              <a:pPr/>
              <a:t>75</a:t>
            </a:fld>
            <a:endParaRPr lang="en-US"/>
          </a:p>
        </p:txBody>
      </p:sp>
    </p:spTree>
    <p:extLst>
      <p:ext uri="{BB962C8B-B14F-4D97-AF65-F5344CB8AC3E}">
        <p14:creationId xmlns:p14="http://schemas.microsoft.com/office/powerpoint/2010/main" val="26400361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Notional Scenario</a:t>
            </a:r>
            <a:endParaRPr lang="en-US" dirty="0"/>
          </a:p>
        </p:txBody>
      </p:sp>
      <p:sp>
        <p:nvSpPr>
          <p:cNvPr id="3" name="Content Placeholder 2"/>
          <p:cNvSpPr>
            <a:spLocks noGrp="1"/>
          </p:cNvSpPr>
          <p:nvPr>
            <p:ph idx="1"/>
          </p:nvPr>
        </p:nvSpPr>
        <p:spPr/>
        <p:txBody>
          <a:bodyPr/>
          <a:lstStyle/>
          <a:p>
            <a:r>
              <a:rPr lang="en-US" dirty="0" smtClean="0"/>
              <a:t>Baseline application assumes GPS, sends images at native camera resolution.</a:t>
            </a:r>
          </a:p>
          <a:p>
            <a:r>
              <a:rPr lang="en-US" dirty="0" smtClean="0"/>
              <a:t>A new set of changes to requirements comes in</a:t>
            </a:r>
          </a:p>
          <a:p>
            <a:pPr lvl="1"/>
            <a:r>
              <a:rPr lang="en-US" dirty="0" smtClean="0"/>
              <a:t>Must work in a GPS-denied environment</a:t>
            </a:r>
          </a:p>
          <a:p>
            <a:pPr lvl="1"/>
            <a:r>
              <a:rPr lang="en-US" dirty="0" smtClean="0"/>
              <a:t>Must send images 	</a:t>
            </a:r>
          </a:p>
          <a:p>
            <a:pPr lvl="2"/>
            <a:r>
              <a:rPr lang="en-US" dirty="0" smtClean="0"/>
              <a:t>Rate: 1 every 2 seconds</a:t>
            </a:r>
          </a:p>
          <a:p>
            <a:pPr lvl="2"/>
            <a:r>
              <a:rPr lang="en-US" dirty="0" smtClean="0"/>
              <a:t>Native image size: 2576x1936</a:t>
            </a:r>
          </a:p>
          <a:p>
            <a:pPr lvl="1"/>
            <a:r>
              <a:rPr lang="en-US" dirty="0" smtClean="0"/>
              <a:t>Has severely restricted bandwidth</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76</a:t>
            </a:fld>
            <a:endParaRPr lang="en-US"/>
          </a:p>
        </p:txBody>
      </p:sp>
    </p:spTree>
    <p:extLst>
      <p:ext uri="{BB962C8B-B14F-4D97-AF65-F5344CB8AC3E}">
        <p14:creationId xmlns:p14="http://schemas.microsoft.com/office/powerpoint/2010/main" val="28599736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application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14462"/>
            <a:ext cx="8153400" cy="4586288"/>
          </a:xfrm>
          <a:prstGeom prst="rect">
            <a:avLst/>
          </a:prstGeom>
        </p:spPr>
      </p:pic>
      <p:sp>
        <p:nvSpPr>
          <p:cNvPr id="3" name="Slide Number Placeholder 2"/>
          <p:cNvSpPr>
            <a:spLocks noGrp="1"/>
          </p:cNvSpPr>
          <p:nvPr>
            <p:ph type="sldNum" sz="quarter" idx="12"/>
          </p:nvPr>
        </p:nvSpPr>
        <p:spPr/>
        <p:txBody>
          <a:bodyPr/>
          <a:lstStyle/>
          <a:p>
            <a:fld id="{0840E6D7-221B-40B7-B50C-C3B5231B0D1A}" type="slidenum">
              <a:rPr lang="en-US" smtClean="0"/>
              <a:pPr/>
              <a:t>77</a:t>
            </a:fld>
            <a:endParaRPr lang="en-US"/>
          </a:p>
        </p:txBody>
      </p:sp>
    </p:spTree>
    <p:extLst>
      <p:ext uri="{BB962C8B-B14F-4D97-AF65-F5344CB8AC3E}">
        <p14:creationId xmlns:p14="http://schemas.microsoft.com/office/powerpoint/2010/main" val="35117027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constraint</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78</a:t>
            </a:fld>
            <a:endParaRPr lang="en-US"/>
          </a:p>
        </p:txBody>
      </p:sp>
      <p:sp>
        <p:nvSpPr>
          <p:cNvPr id="7" name="TextBox 6"/>
          <p:cNvSpPr txBox="1"/>
          <p:nvPr/>
        </p:nvSpPr>
        <p:spPr>
          <a:xfrm>
            <a:off x="2992582" y="1149922"/>
            <a:ext cx="3300904" cy="369332"/>
          </a:xfrm>
          <a:prstGeom prst="rect">
            <a:avLst/>
          </a:prstGeom>
          <a:noFill/>
        </p:spPr>
        <p:txBody>
          <a:bodyPr wrap="none" rtlCol="0">
            <a:spAutoFit/>
          </a:bodyPr>
          <a:lstStyle/>
          <a:p>
            <a:r>
              <a:rPr lang="en-US" dirty="0" smtClean="0"/>
              <a:t>Baseline-B (Baseline platform)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9738"/>
            <a:ext cx="9144000" cy="3598753"/>
          </a:xfrm>
          <a:prstGeom prst="rect">
            <a:avLst/>
          </a:prstGeom>
        </p:spPr>
      </p:pic>
    </p:spTree>
    <p:extLst>
      <p:ext uri="{BB962C8B-B14F-4D97-AF65-F5344CB8AC3E}">
        <p14:creationId xmlns:p14="http://schemas.microsoft.com/office/powerpoint/2010/main" val="18057507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of results</a:t>
            </a:r>
            <a:endParaRPr lang="en-US" dirty="0"/>
          </a:p>
        </p:txBody>
      </p:sp>
      <p:sp>
        <p:nvSpPr>
          <p:cNvPr id="3" name="Content Placeholder 2"/>
          <p:cNvSpPr>
            <a:spLocks noGrp="1"/>
          </p:cNvSpPr>
          <p:nvPr>
            <p:ph idx="1"/>
          </p:nvPr>
        </p:nvSpPr>
        <p:spPr/>
        <p:txBody>
          <a:bodyPr/>
          <a:lstStyle/>
          <a:p>
            <a:r>
              <a:rPr lang="en-US" dirty="0" smtClean="0"/>
              <a:t>DAS takes scenario constraints as inputs</a:t>
            </a:r>
          </a:p>
          <a:p>
            <a:r>
              <a:rPr lang="en-US" dirty="0" smtClean="0"/>
              <a:t>DAS determines baseline applications will not work</a:t>
            </a:r>
          </a:p>
          <a:p>
            <a:r>
              <a:rPr lang="en-US" dirty="0" smtClean="0"/>
              <a:t>DAS looks for substitute DFUs</a:t>
            </a:r>
          </a:p>
          <a:p>
            <a:pPr lvl="1"/>
            <a:r>
              <a:rPr lang="en-US" dirty="0" smtClean="0"/>
              <a:t>Finds replacement for </a:t>
            </a:r>
            <a:r>
              <a:rPr lang="en-US" dirty="0" err="1" smtClean="0"/>
              <a:t>LocationProvider</a:t>
            </a:r>
            <a:endParaRPr lang="en-US" dirty="0" smtClean="0"/>
          </a:p>
          <a:p>
            <a:pPr lvl="1"/>
            <a:r>
              <a:rPr lang="en-US" dirty="0" smtClean="0"/>
              <a:t>none available will relieve the bandwidth constraint</a:t>
            </a:r>
          </a:p>
          <a:p>
            <a:r>
              <a:rPr lang="en-US" dirty="0" smtClean="0"/>
              <a:t>DAS looks to compose a new DFU</a:t>
            </a:r>
          </a:p>
          <a:p>
            <a:pPr lvl="1"/>
            <a:r>
              <a:rPr lang="en-US" dirty="0" smtClean="0"/>
              <a:t>Combines </a:t>
            </a:r>
            <a:r>
              <a:rPr lang="en-US" dirty="0" err="1" smtClean="0"/>
              <a:t>ImageScaler</a:t>
            </a:r>
            <a:r>
              <a:rPr lang="en-US" dirty="0" smtClean="0"/>
              <a:t> with Image Producer DFU</a:t>
            </a:r>
          </a:p>
          <a:p>
            <a:pPr lvl="1"/>
            <a:r>
              <a:rPr lang="en-US" dirty="0" smtClean="0"/>
              <a:t>Picks a configuration for </a:t>
            </a:r>
            <a:r>
              <a:rPr lang="en-US" dirty="0" err="1" smtClean="0"/>
              <a:t>ImageScaler</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79</a:t>
            </a:fld>
            <a:endParaRPr lang="en-US"/>
          </a:p>
        </p:txBody>
      </p:sp>
    </p:spTree>
    <p:extLst>
      <p:ext uri="{BB962C8B-B14F-4D97-AF65-F5344CB8AC3E}">
        <p14:creationId xmlns:p14="http://schemas.microsoft.com/office/powerpoint/2010/main" val="395809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186830" y="3155634"/>
            <a:ext cx="4205108"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rot="5400000">
            <a:off x="6004278" y="3079348"/>
            <a:ext cx="4205110"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545038"/>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120907"/>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4016717"/>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931692"/>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518218"/>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832437"/>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329855"/>
            <a:ext cx="528637" cy="528637"/>
          </a:xfrm>
          <a:prstGeom prst="rect">
            <a:avLst/>
          </a:prstGeom>
          <a:noFill/>
          <a:ln w="9525">
            <a:noFill/>
            <a:miter lim="800000"/>
            <a:headEnd/>
            <a:tailEnd/>
          </a:ln>
        </p:spPr>
      </p:pic>
      <p:grpSp>
        <p:nvGrpSpPr>
          <p:cNvPr id="3" name="Group 27"/>
          <p:cNvGrpSpPr/>
          <p:nvPr/>
        </p:nvGrpSpPr>
        <p:grpSpPr>
          <a:xfrm>
            <a:off x="409634" y="2179577"/>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4" name="Group 38"/>
          <p:cNvGrpSpPr/>
          <p:nvPr/>
        </p:nvGrpSpPr>
        <p:grpSpPr>
          <a:xfrm>
            <a:off x="460019" y="3306549"/>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711998"/>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332883"/>
            <a:ext cx="651642" cy="377952"/>
          </a:xfrm>
          <a:prstGeom prst="rect">
            <a:avLst/>
          </a:prstGeom>
          <a:noFill/>
          <a:ln w="9525">
            <a:noFill/>
            <a:miter lim="800000"/>
            <a:headEnd/>
            <a:tailEnd/>
          </a:ln>
        </p:spPr>
      </p:pic>
      <p:sp>
        <p:nvSpPr>
          <p:cNvPr id="30" name="TextBox 29"/>
          <p:cNvSpPr txBox="1"/>
          <p:nvPr/>
        </p:nvSpPr>
        <p:spPr>
          <a:xfrm>
            <a:off x="3014136" y="164424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a:t>
            </a:r>
            <a:r>
              <a:rPr lang="en-US" sz="1200" dirty="0" smtClean="0"/>
              <a:t>e.g., </a:t>
            </a:r>
            <a:r>
              <a:rPr lang="en-US" sz="1200" dirty="0"/>
              <a:t>visual  id, languages) </a:t>
            </a:r>
          </a:p>
        </p:txBody>
      </p:sp>
      <p:sp>
        <p:nvSpPr>
          <p:cNvPr id="31" name="TextBox 30"/>
          <p:cNvSpPr txBox="1"/>
          <p:nvPr/>
        </p:nvSpPr>
        <p:spPr>
          <a:xfrm>
            <a:off x="3014136" y="2887899"/>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266072"/>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509726"/>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13155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7533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ingress &amp; egress </a:t>
            </a:r>
            <a:r>
              <a:rPr lang="en-US" dirty="0"/>
              <a:t>routes</a:t>
            </a:r>
          </a:p>
        </p:txBody>
      </p:sp>
      <p:sp>
        <p:nvSpPr>
          <p:cNvPr id="36" name="TextBox 35"/>
          <p:cNvSpPr txBox="1"/>
          <p:nvPr/>
        </p:nvSpPr>
        <p:spPr>
          <a:xfrm>
            <a:off x="3014136" y="5375206"/>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872845"/>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448575"/>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154125"/>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77500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395912"/>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56430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501115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875078"/>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496905"/>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11611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3874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9970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74976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6042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9" name="TextBox 68"/>
          <p:cNvSpPr txBox="1"/>
          <p:nvPr/>
        </p:nvSpPr>
        <p:spPr>
          <a:xfrm>
            <a:off x="104282" y="1303325"/>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303325"/>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3" name="Rectangle 72"/>
          <p:cNvSpPr/>
          <p:nvPr/>
        </p:nvSpPr>
        <p:spPr>
          <a:xfrm>
            <a:off x="7543800" y="4823405"/>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647485"/>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Rounded Rectangle 48"/>
          <p:cNvSpPr/>
          <p:nvPr/>
        </p:nvSpPr>
        <p:spPr bwMode="auto">
          <a:xfrm>
            <a:off x="1044219" y="5282176"/>
            <a:ext cx="6973271" cy="61293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i="0" u="none" strike="noStrike" cap="none" normalizeH="0" baseline="0" dirty="0" smtClean="0">
                <a:ln>
                  <a:noFill/>
                </a:ln>
                <a:solidFill>
                  <a:schemeClr val="tx1"/>
                </a:solidFill>
                <a:effectLst/>
                <a:ea typeface="ＭＳ Ｐゴシック" pitchFamily="1" charset="-128"/>
              </a:rPr>
              <a:t>Current </a:t>
            </a:r>
            <a:r>
              <a:rPr lang="en-US" sz="1800" dirty="0" smtClean="0">
                <a:ea typeface="ＭＳ Ｐゴシック" pitchFamily="1" charset="-128"/>
              </a:rPr>
              <a:t>SA application works with handhelds coordinated with a server over IP and assumes unobstructed GPS  </a:t>
            </a:r>
            <a:endParaRPr kumimoji="0" lang="en-US" sz="1800" i="0" u="none" strike="noStrike" cap="none" normalizeH="0" baseline="0" dirty="0" smtClean="0">
              <a:ln>
                <a:noFill/>
              </a:ln>
              <a:solidFill>
                <a:schemeClr val="tx1"/>
              </a:solidFill>
              <a:effectLst/>
              <a:ea typeface="ＭＳ Ｐゴシック" pitchFamily="1" charset="-128"/>
            </a:endParaRPr>
          </a:p>
        </p:txBody>
      </p:sp>
      <p:grpSp>
        <p:nvGrpSpPr>
          <p:cNvPr id="53" name="Group 52"/>
          <p:cNvGrpSpPr/>
          <p:nvPr/>
        </p:nvGrpSpPr>
        <p:grpSpPr>
          <a:xfrm>
            <a:off x="2646486" y="1991242"/>
            <a:ext cx="5383822" cy="2273722"/>
            <a:chOff x="2646486" y="1893277"/>
            <a:chExt cx="5383822" cy="2273722"/>
          </a:xfrm>
          <a:effectLst>
            <a:outerShdw blurRad="50800" dist="38100" algn="l" rotWithShape="0">
              <a:prstClr val="black">
                <a:alpha val="40000"/>
              </a:prstClr>
            </a:outerShdw>
          </a:effectLst>
        </p:grpSpPr>
        <p:pic>
          <p:nvPicPr>
            <p:cNvPr id="3074" name="Picture 2"/>
            <p:cNvPicPr>
              <a:picLocks noChangeAspect="1" noChangeArrowheads="1"/>
            </p:cNvPicPr>
            <p:nvPr/>
          </p:nvPicPr>
          <p:blipFill>
            <a:blip r:embed="rId17" cstate="print"/>
            <a:srcRect/>
            <a:stretch>
              <a:fillRect/>
            </a:stretch>
          </p:blipFill>
          <p:spPr bwMode="auto">
            <a:xfrm>
              <a:off x="4999160" y="2151551"/>
              <a:ext cx="3031148" cy="2015448"/>
            </a:xfrm>
            <a:prstGeom prst="rect">
              <a:avLst/>
            </a:prstGeom>
            <a:noFill/>
            <a:ln w="9525">
              <a:solidFill>
                <a:srgbClr val="0070C0"/>
              </a:solidFill>
              <a:miter lim="800000"/>
              <a:headEnd/>
              <a:tailEnd/>
            </a:ln>
          </p:spPr>
        </p:pic>
        <p:sp>
          <p:nvSpPr>
            <p:cNvPr id="50" name="Freeform 49"/>
            <p:cNvSpPr/>
            <p:nvPr/>
          </p:nvSpPr>
          <p:spPr bwMode="auto">
            <a:xfrm>
              <a:off x="2942493" y="3221893"/>
              <a:ext cx="3270740" cy="801076"/>
            </a:xfrm>
            <a:custGeom>
              <a:avLst/>
              <a:gdLst>
                <a:gd name="connsiteX0" fmla="*/ 2534139 w 2534139"/>
                <a:gd name="connsiteY0" fmla="*/ 377092 h 801076"/>
                <a:gd name="connsiteX1" fmla="*/ 2041769 w 2534139"/>
                <a:gd name="connsiteY1" fmla="*/ 60569 h 801076"/>
                <a:gd name="connsiteX2" fmla="*/ 1361831 w 2534139"/>
                <a:gd name="connsiteY2" fmla="*/ 740507 h 801076"/>
                <a:gd name="connsiteX3" fmla="*/ 212969 w 2534139"/>
                <a:gd name="connsiteY3" fmla="*/ 423984 h 801076"/>
                <a:gd name="connsiteX4" fmla="*/ 84015 w 2534139"/>
                <a:gd name="connsiteY4" fmla="*/ 25400 h 80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139" h="801076">
                  <a:moveTo>
                    <a:pt x="2534139" y="377092"/>
                  </a:moveTo>
                  <a:cubicBezTo>
                    <a:pt x="2385646" y="188546"/>
                    <a:pt x="2237154" y="0"/>
                    <a:pt x="2041769" y="60569"/>
                  </a:cubicBezTo>
                  <a:cubicBezTo>
                    <a:pt x="1846384" y="121138"/>
                    <a:pt x="1666631" y="679938"/>
                    <a:pt x="1361831" y="740507"/>
                  </a:cubicBezTo>
                  <a:cubicBezTo>
                    <a:pt x="1057031" y="801076"/>
                    <a:pt x="425938" y="543169"/>
                    <a:pt x="212969" y="423984"/>
                  </a:cubicBezTo>
                  <a:cubicBezTo>
                    <a:pt x="0" y="304800"/>
                    <a:pt x="42007" y="165100"/>
                    <a:pt x="84015" y="25400"/>
                  </a:cubicBezTo>
                </a:path>
              </a:pathLst>
            </a:custGeom>
            <a:noFill/>
            <a:ln w="38100" cap="flat" cmpd="sng" algn="ctr">
              <a:solidFill>
                <a:srgbClr val="0070C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3075" name="Picture 3"/>
            <p:cNvPicPr>
              <a:picLocks noChangeAspect="1" noChangeArrowheads="1"/>
            </p:cNvPicPr>
            <p:nvPr/>
          </p:nvPicPr>
          <p:blipFill>
            <a:blip r:embed="rId18" cstate="print"/>
            <a:srcRect/>
            <a:stretch>
              <a:fillRect/>
            </a:stretch>
          </p:blipFill>
          <p:spPr bwMode="auto">
            <a:xfrm>
              <a:off x="2646486" y="1893277"/>
              <a:ext cx="1905000" cy="1524000"/>
            </a:xfrm>
            <a:prstGeom prst="rect">
              <a:avLst/>
            </a:prstGeom>
            <a:noFill/>
            <a:ln w="9525">
              <a:solidFill>
                <a:srgbClr val="0070C0"/>
              </a:solidFill>
              <a:miter lim="800000"/>
              <a:headEnd/>
              <a:tailEnd/>
            </a:ln>
          </p:spPr>
        </p:pic>
      </p:grpSp>
      <p:sp>
        <p:nvSpPr>
          <p:cNvPr id="55" name="TextBox 54"/>
          <p:cNvSpPr txBox="1"/>
          <p:nvPr/>
        </p:nvSpPr>
        <p:spPr>
          <a:xfrm>
            <a:off x="7272000" y="1297805"/>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56" name="Rounded Rectangle 55"/>
          <p:cNvSpPr/>
          <p:nvPr/>
        </p:nvSpPr>
        <p:spPr>
          <a:xfrm>
            <a:off x="87518" y="6183499"/>
            <a:ext cx="3813243"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b="1" dirty="0" smtClean="0">
                <a:solidFill>
                  <a:schemeClr val="dk1"/>
                </a:solidFill>
              </a:rPr>
              <a:t>Problem</a:t>
            </a:r>
            <a:r>
              <a:rPr lang="en-US" sz="1200" dirty="0" smtClean="0">
                <a:solidFill>
                  <a:schemeClr val="dk1"/>
                </a:solidFill>
              </a:rPr>
              <a:t>: </a:t>
            </a:r>
            <a:r>
              <a:rPr lang="en-US" sz="1200" dirty="0"/>
              <a:t>W</a:t>
            </a:r>
            <a:r>
              <a:rPr lang="en-US" sz="1200" dirty="0" smtClean="0"/>
              <a:t>hat if the mission is set in a canopied jungle, or the adversary has the ability to spoof GPS?</a:t>
            </a:r>
            <a:endParaRPr lang="en-US" sz="1200" dirty="0" smtClean="0">
              <a:solidFill>
                <a:schemeClr val="dk1"/>
              </a:solidFill>
            </a:endParaRPr>
          </a:p>
        </p:txBody>
      </p:sp>
      <p:sp>
        <p:nvSpPr>
          <p:cNvPr id="57" name="Rectangle 56"/>
          <p:cNvSpPr/>
          <p:nvPr/>
        </p:nvSpPr>
        <p:spPr bwMode="auto">
          <a:xfrm>
            <a:off x="314139" y="5928256"/>
            <a:ext cx="1071278"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ea typeface="ＭＳ Ｐゴシック" pitchFamily="1" charset="-128"/>
              </a:rPr>
              <a:t>Task</a:t>
            </a:r>
            <a:r>
              <a:rPr kumimoji="0" lang="en-US" sz="1600" b="1" i="0" u="none" strike="noStrike" cap="none" normalizeH="0" dirty="0" smtClean="0">
                <a:ln>
                  <a:noFill/>
                </a:ln>
                <a:solidFill>
                  <a:schemeClr val="bg1"/>
                </a:solidFill>
                <a:effectLst/>
                <a:latin typeface="Arial" charset="0"/>
                <a:ea typeface="ＭＳ Ｐゴシック" pitchFamily="1" charset="-128"/>
              </a:rPr>
              <a:t> 1</a:t>
            </a:r>
            <a:endParaRPr kumimoji="0" lang="en-US" sz="1600" b="1" i="0" u="none" strike="noStrike" cap="none" normalizeH="0" baseline="0" dirty="0" smtClean="0">
              <a:ln>
                <a:noFill/>
              </a:ln>
              <a:solidFill>
                <a:schemeClr val="bg1"/>
              </a:solidFill>
              <a:effectLst/>
              <a:latin typeface="Arial" charset="0"/>
              <a:ea typeface="ＭＳ Ｐゴシック" pitchFamily="1" charset="-128"/>
            </a:endParaRPr>
          </a:p>
        </p:txBody>
      </p:sp>
      <p:sp>
        <p:nvSpPr>
          <p:cNvPr id="58" name="Rounded Rectangle 57"/>
          <p:cNvSpPr/>
          <p:nvPr/>
        </p:nvSpPr>
        <p:spPr>
          <a:xfrm>
            <a:off x="4551486" y="6190379"/>
            <a:ext cx="4300684"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dirty="0"/>
              <a:t>Problem:</a:t>
            </a:r>
            <a:r>
              <a:rPr lang="en-US" sz="1200" dirty="0"/>
              <a:t> W</a:t>
            </a:r>
            <a:r>
              <a:rPr lang="en-US" sz="1200" dirty="0" smtClean="0"/>
              <a:t>hat if the mission is set in a network challenged environment, and has a large number of participants?</a:t>
            </a:r>
            <a:endParaRPr lang="en-US" sz="1200" dirty="0"/>
          </a:p>
        </p:txBody>
      </p:sp>
      <p:sp>
        <p:nvSpPr>
          <p:cNvPr id="61" name="Rectangle 60"/>
          <p:cNvSpPr/>
          <p:nvPr/>
        </p:nvSpPr>
        <p:spPr bwMode="auto">
          <a:xfrm>
            <a:off x="7729361" y="5899363"/>
            <a:ext cx="1047750"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r>
              <a:rPr lang="en-US" sz="1600" b="1" dirty="0">
                <a:solidFill>
                  <a:schemeClr val="bg1"/>
                </a:solidFill>
                <a:ea typeface="ＭＳ Ｐゴシック" pitchFamily="1" charset="-128"/>
              </a:rPr>
              <a:t>Task 2</a:t>
            </a:r>
          </a:p>
        </p:txBody>
      </p:sp>
      <p:sp>
        <p:nvSpPr>
          <p:cNvPr id="63" name="Rounded Rectangle 62"/>
          <p:cNvSpPr/>
          <p:nvPr/>
        </p:nvSpPr>
        <p:spPr bwMode="auto">
          <a:xfrm>
            <a:off x="608122" y="989402"/>
            <a:ext cx="8168989" cy="320088"/>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pPr>
              <a:lnSpc>
                <a:spcPct val="80000"/>
              </a:lnSpc>
            </a:pPr>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2" name="Title 1"/>
          <p:cNvSpPr>
            <a:spLocks noGrp="1"/>
          </p:cNvSpPr>
          <p:nvPr>
            <p:ph type="title"/>
          </p:nvPr>
        </p:nvSpPr>
        <p:spPr>
          <a:xfrm>
            <a:off x="176923" y="111667"/>
            <a:ext cx="7447676" cy="682625"/>
          </a:xfrm>
        </p:spPr>
        <p:txBody>
          <a:bodyPr/>
          <a:lstStyle/>
          <a:p>
            <a:r>
              <a:rPr lang="en-US" dirty="0" smtClean="0"/>
              <a:t>Baseline Application and Example Changes</a:t>
            </a:r>
            <a:endParaRPr lang="en-US" dirty="0"/>
          </a:p>
        </p:txBody>
      </p:sp>
      <p:sp>
        <p:nvSpPr>
          <p:cNvPr id="5" name="Slide Number Placeholder 4"/>
          <p:cNvSpPr>
            <a:spLocks noGrp="1"/>
          </p:cNvSpPr>
          <p:nvPr>
            <p:ph type="sldNum" sz="quarter" idx="12"/>
          </p:nvPr>
        </p:nvSpPr>
        <p:spPr/>
        <p:txBody>
          <a:bodyPr/>
          <a:lstStyle/>
          <a:p>
            <a:fld id="{5163728A-5C6C-4DC9-ACFF-9E47917C1905}" type="slidenum">
              <a:rPr lang="en-US" smtClean="0"/>
              <a:pPr/>
              <a:t>8</a:t>
            </a:fld>
            <a:endParaRPr lang="en-US"/>
          </a:p>
        </p:txBody>
      </p:sp>
    </p:spTree>
    <p:extLst>
      <p:ext uri="{BB962C8B-B14F-4D97-AF65-F5344CB8AC3E}">
        <p14:creationId xmlns:p14="http://schemas.microsoft.com/office/powerpoint/2010/main" val="161295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TA4 interface: DAS Status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926" y="1575698"/>
            <a:ext cx="5819274" cy="3910702"/>
          </a:xfrm>
          <a:prstGeom prst="rect">
            <a:avLst/>
          </a:prstGeom>
        </p:spPr>
      </p:pic>
      <p:cxnSp>
        <p:nvCxnSpPr>
          <p:cNvPr id="6" name="Straight Arrow Connector 5"/>
          <p:cNvCxnSpPr/>
          <p:nvPr/>
        </p:nvCxnSpPr>
        <p:spPr bwMode="auto">
          <a:xfrm flipH="1">
            <a:off x="1056911" y="1687559"/>
            <a:ext cx="3047206" cy="0"/>
          </a:xfrm>
          <a:prstGeom prst="straightConnector1">
            <a:avLst/>
          </a:prstGeom>
          <a:solidFill>
            <a:schemeClr val="accent1"/>
          </a:solidFill>
          <a:ln w="25400" cap="flat" cmpd="sng" algn="ctr">
            <a:solidFill>
              <a:srgbClr val="660066"/>
            </a:solidFill>
            <a:prstDash val="solid"/>
            <a:round/>
            <a:headEnd type="none" w="sm" len="sm"/>
            <a:tailEnd type="arrow"/>
          </a:ln>
          <a:effectLst/>
        </p:spPr>
      </p:cxnSp>
      <p:cxnSp>
        <p:nvCxnSpPr>
          <p:cNvPr id="7" name="Straight Arrow Connector 6"/>
          <p:cNvCxnSpPr/>
          <p:nvPr/>
        </p:nvCxnSpPr>
        <p:spPr bwMode="auto">
          <a:xfrm flipH="1">
            <a:off x="1056911" y="2058437"/>
            <a:ext cx="3047206" cy="0"/>
          </a:xfrm>
          <a:prstGeom prst="straightConnector1">
            <a:avLst/>
          </a:prstGeom>
          <a:solidFill>
            <a:schemeClr val="accent1"/>
          </a:solidFill>
          <a:ln w="25400" cap="flat" cmpd="sng" algn="ctr">
            <a:solidFill>
              <a:srgbClr val="660066"/>
            </a:solidFill>
            <a:prstDash val="solid"/>
            <a:round/>
            <a:headEnd type="none" w="sm" len="sm"/>
            <a:tailEnd type="arrow"/>
          </a:ln>
          <a:effectLst/>
        </p:spPr>
      </p:cxnSp>
      <p:cxnSp>
        <p:nvCxnSpPr>
          <p:cNvPr id="8" name="Straight Arrow Connector 7"/>
          <p:cNvCxnSpPr/>
          <p:nvPr/>
        </p:nvCxnSpPr>
        <p:spPr bwMode="auto">
          <a:xfrm rot="10800000" flipH="1">
            <a:off x="1064008" y="2412080"/>
            <a:ext cx="3047206" cy="0"/>
          </a:xfrm>
          <a:prstGeom prst="straightConnector1">
            <a:avLst/>
          </a:prstGeom>
          <a:solidFill>
            <a:schemeClr val="accent1"/>
          </a:solidFill>
          <a:ln w="25400" cap="flat" cmpd="sng" algn="ctr">
            <a:solidFill>
              <a:srgbClr val="660066"/>
            </a:solidFill>
            <a:prstDash val="sysDash"/>
            <a:round/>
            <a:headEnd type="none" w="med" len="med"/>
            <a:tailEnd type="arrow" w="med" len="med"/>
          </a:ln>
          <a:effectLst/>
        </p:spPr>
      </p:cxnSp>
      <p:sp>
        <p:nvSpPr>
          <p:cNvPr id="9" name="TextBox 8"/>
          <p:cNvSpPr txBox="1"/>
          <p:nvPr/>
        </p:nvSpPr>
        <p:spPr>
          <a:xfrm>
            <a:off x="1071403" y="2147614"/>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10" name="Straight Connector 9"/>
          <p:cNvCxnSpPr/>
          <p:nvPr/>
        </p:nvCxnSpPr>
        <p:spPr bwMode="auto">
          <a:xfrm flipH="1">
            <a:off x="4307949" y="1653231"/>
            <a:ext cx="0" cy="4709151"/>
          </a:xfrm>
          <a:prstGeom prst="line">
            <a:avLst/>
          </a:prstGeom>
          <a:solidFill>
            <a:schemeClr val="accent1"/>
          </a:solidFill>
          <a:ln w="25400" cap="flat" cmpd="sng" algn="ctr">
            <a:solidFill>
              <a:schemeClr val="tx1"/>
            </a:solidFill>
            <a:prstDash val="sysDash"/>
            <a:round/>
            <a:headEnd type="none" w="sm" len="sm"/>
            <a:tailEnd type="none" w="sm" len="sm"/>
          </a:ln>
          <a:effectLst/>
        </p:spPr>
      </p:cxnSp>
      <p:sp>
        <p:nvSpPr>
          <p:cNvPr id="11" name="TextBox 10"/>
          <p:cNvSpPr txBox="1"/>
          <p:nvPr/>
        </p:nvSpPr>
        <p:spPr>
          <a:xfrm>
            <a:off x="3698508" y="1127557"/>
            <a:ext cx="1218883" cy="290853"/>
          </a:xfrm>
          <a:prstGeom prst="rect">
            <a:avLst/>
          </a:prstGeom>
          <a:solidFill>
            <a:schemeClr val="bg1"/>
          </a:solidFill>
          <a:ln>
            <a:solidFill>
              <a:schemeClr val="tx1"/>
            </a:solidFill>
          </a:ln>
        </p:spPr>
        <p:txBody>
          <a:bodyPr wrap="square" rtlCol="0" anchor="ctr" anchorCtr="0">
            <a:noAutofit/>
          </a:bodyPr>
          <a:lstStyle/>
          <a:p>
            <a:pPr algn="ctr" defTabSz="457200" fontAlgn="base">
              <a:spcBef>
                <a:spcPct val="0"/>
              </a:spcBef>
              <a:spcAft>
                <a:spcPct val="0"/>
              </a:spcAft>
            </a:pPr>
            <a:r>
              <a:rPr lang="en-US" sz="1400" b="1" dirty="0" smtClean="0">
                <a:solidFill>
                  <a:prstClr val="black"/>
                </a:solidFill>
                <a:latin typeface="Arial" charset="0"/>
                <a:ea typeface="ＭＳ Ｐゴシック" charset="-128"/>
              </a:rPr>
              <a:t>TA</a:t>
            </a:r>
            <a:endParaRPr lang="en-US" sz="1400" b="1" dirty="0">
              <a:solidFill>
                <a:prstClr val="black"/>
              </a:solidFill>
              <a:latin typeface="Arial" charset="0"/>
              <a:ea typeface="ＭＳ Ｐゴシック" charset="-128"/>
            </a:endParaRPr>
          </a:p>
        </p:txBody>
      </p:sp>
      <p:cxnSp>
        <p:nvCxnSpPr>
          <p:cNvPr id="12" name="Straight Connector 11"/>
          <p:cNvCxnSpPr/>
          <p:nvPr/>
        </p:nvCxnSpPr>
        <p:spPr bwMode="auto">
          <a:xfrm flipH="1">
            <a:off x="871471" y="1653231"/>
            <a:ext cx="0" cy="4709151"/>
          </a:xfrm>
          <a:prstGeom prst="line">
            <a:avLst/>
          </a:prstGeom>
          <a:solidFill>
            <a:schemeClr val="accent1"/>
          </a:solidFill>
          <a:ln w="25400" cap="flat" cmpd="sng" algn="ctr">
            <a:solidFill>
              <a:schemeClr val="tx1"/>
            </a:solidFill>
            <a:prstDash val="sysDash"/>
            <a:round/>
            <a:headEnd type="none" w="sm" len="sm"/>
            <a:tailEnd type="none" w="sm" len="sm"/>
          </a:ln>
          <a:effectLst/>
        </p:spPr>
      </p:cxnSp>
      <p:sp>
        <p:nvSpPr>
          <p:cNvPr id="13" name="TextBox 12"/>
          <p:cNvSpPr txBox="1"/>
          <p:nvPr/>
        </p:nvSpPr>
        <p:spPr>
          <a:xfrm>
            <a:off x="262030" y="1093465"/>
            <a:ext cx="1218883" cy="316423"/>
          </a:xfrm>
          <a:prstGeom prst="rect">
            <a:avLst/>
          </a:prstGeom>
          <a:solidFill>
            <a:schemeClr val="bg1"/>
          </a:solidFill>
          <a:ln>
            <a:solidFill>
              <a:schemeClr val="tx1"/>
            </a:solidFill>
          </a:ln>
        </p:spPr>
        <p:txBody>
          <a:bodyPr wrap="square" rtlCol="0" anchor="ctr" anchorCtr="0">
            <a:noAutofit/>
          </a:bodyPr>
          <a:lstStyle/>
          <a:p>
            <a:pPr algn="ctr" defTabSz="457200" fontAlgn="base">
              <a:spcBef>
                <a:spcPct val="0"/>
              </a:spcBef>
              <a:spcAft>
                <a:spcPct val="0"/>
              </a:spcAft>
            </a:pPr>
            <a:r>
              <a:rPr lang="en-US" sz="1400" b="1" dirty="0" smtClean="0">
                <a:solidFill>
                  <a:prstClr val="black"/>
                </a:solidFill>
                <a:latin typeface="Arial" charset="0"/>
                <a:ea typeface="ＭＳ Ｐゴシック" charset="-128"/>
              </a:rPr>
              <a:t>TH</a:t>
            </a:r>
            <a:endParaRPr lang="en-US" sz="1400" b="1" dirty="0">
              <a:solidFill>
                <a:prstClr val="black"/>
              </a:solidFill>
              <a:latin typeface="Arial" charset="0"/>
              <a:ea typeface="ＭＳ Ｐゴシック" charset="-128"/>
            </a:endParaRPr>
          </a:p>
        </p:txBody>
      </p:sp>
      <p:sp>
        <p:nvSpPr>
          <p:cNvPr id="14" name="TextBox 13"/>
          <p:cNvSpPr txBox="1"/>
          <p:nvPr/>
        </p:nvSpPr>
        <p:spPr>
          <a:xfrm>
            <a:off x="1544464" y="1437449"/>
            <a:ext cx="2072100"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prstClr val="black"/>
                </a:solidFill>
                <a:latin typeface="Arial" charset="0"/>
                <a:ea typeface="ＭＳ Ｐゴシック" charset="-128"/>
              </a:rPr>
              <a:t>DAS_ERROR</a:t>
            </a:r>
            <a:endParaRPr lang="en-US" sz="1200" dirty="0">
              <a:solidFill>
                <a:prstClr val="black"/>
              </a:solidFill>
              <a:latin typeface="Arial" charset="0"/>
              <a:ea typeface="ＭＳ Ｐゴシック" charset="-128"/>
            </a:endParaRPr>
          </a:p>
        </p:txBody>
      </p:sp>
      <p:sp>
        <p:nvSpPr>
          <p:cNvPr id="15" name="TextBox 14"/>
          <p:cNvSpPr txBox="1"/>
          <p:nvPr/>
        </p:nvSpPr>
        <p:spPr>
          <a:xfrm>
            <a:off x="1544464" y="1808327"/>
            <a:ext cx="2072100"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prstClr val="black"/>
                </a:solidFill>
                <a:latin typeface="Arial" charset="0"/>
                <a:ea typeface="ＭＳ Ｐゴシック" charset="-128"/>
              </a:rPr>
              <a:t>DAS_READY</a:t>
            </a:r>
            <a:endParaRPr lang="en-US" sz="1200" dirty="0">
              <a:solidFill>
                <a:prstClr val="black"/>
              </a:solidFill>
              <a:latin typeface="Arial" charset="0"/>
              <a:ea typeface="ＭＳ Ｐゴシック" charset="-128"/>
            </a:endParaRPr>
          </a:p>
        </p:txBody>
      </p:sp>
      <p:grpSp>
        <p:nvGrpSpPr>
          <p:cNvPr id="16" name="Group 15"/>
          <p:cNvGrpSpPr/>
          <p:nvPr/>
        </p:nvGrpSpPr>
        <p:grpSpPr>
          <a:xfrm>
            <a:off x="262030" y="1460787"/>
            <a:ext cx="4245321" cy="690626"/>
            <a:chOff x="1733550" y="3712519"/>
            <a:chExt cx="5600700" cy="1313706"/>
          </a:xfrm>
        </p:grpSpPr>
        <p:sp>
          <p:nvSpPr>
            <p:cNvPr id="17" name="Rectangle 16"/>
            <p:cNvSpPr/>
            <p:nvPr/>
          </p:nvSpPr>
          <p:spPr bwMode="auto">
            <a:xfrm>
              <a:off x="1733550" y="3712519"/>
              <a:ext cx="5600700" cy="131370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cxnSp>
          <p:nvCxnSpPr>
            <p:cNvPr id="18" name="Straight Connector 17"/>
            <p:cNvCxnSpPr>
              <a:stCxn id="17" idx="1"/>
              <a:endCxn id="17" idx="3"/>
            </p:cNvCxnSpPr>
            <p:nvPr/>
          </p:nvCxnSpPr>
          <p:spPr bwMode="auto">
            <a:xfrm>
              <a:off x="1733550" y="4369372"/>
              <a:ext cx="5600700" cy="0"/>
            </a:xfrm>
            <a:prstGeom prst="line">
              <a:avLst/>
            </a:prstGeom>
            <a:solidFill>
              <a:schemeClr val="accent1"/>
            </a:solidFill>
            <a:ln w="6350" cap="flat" cmpd="sng" algn="ctr">
              <a:solidFill>
                <a:schemeClr val="tx1"/>
              </a:solidFill>
              <a:prstDash val="dash"/>
              <a:round/>
              <a:headEnd type="none" w="sm" len="sm"/>
              <a:tailEnd type="none" w="sm" len="sm"/>
            </a:ln>
            <a:effectLst/>
          </p:spPr>
        </p:cxnSp>
      </p:grpSp>
      <p:sp>
        <p:nvSpPr>
          <p:cNvPr id="19" name="TextBox 18"/>
          <p:cNvSpPr txBox="1"/>
          <p:nvPr/>
        </p:nvSpPr>
        <p:spPr>
          <a:xfrm>
            <a:off x="262030" y="1460787"/>
            <a:ext cx="374061" cy="200055"/>
          </a:xfrm>
          <a:prstGeom prst="rect">
            <a:avLst/>
          </a:prstGeom>
          <a:noFill/>
          <a:ln w="6350">
            <a:solidFill>
              <a:schemeClr val="tx1"/>
            </a:solidFill>
          </a:ln>
        </p:spPr>
        <p:txBody>
          <a:bodyPr wrap="square" lIns="45720" rIns="0" bIns="0" rtlCol="0">
            <a:spAutoFit/>
          </a:bodyPr>
          <a:lstStyle/>
          <a:p>
            <a:pPr defTabSz="457200" fontAlgn="base">
              <a:spcBef>
                <a:spcPct val="0"/>
              </a:spcBef>
              <a:spcAft>
                <a:spcPct val="0"/>
              </a:spcAft>
            </a:pPr>
            <a:r>
              <a:rPr lang="en-US" sz="1000" dirty="0" smtClean="0">
                <a:solidFill>
                  <a:prstClr val="black"/>
                </a:solidFill>
                <a:latin typeface="Arial" charset="0"/>
                <a:ea typeface="ＭＳ Ｐゴシック" charset="-128"/>
              </a:rPr>
              <a:t>alt</a:t>
            </a:r>
            <a:endParaRPr lang="en-US" sz="1000" dirty="0">
              <a:solidFill>
                <a:prstClr val="black"/>
              </a:solidFill>
              <a:latin typeface="Arial" charset="0"/>
              <a:ea typeface="ＭＳ Ｐゴシック" charset="-128"/>
            </a:endParaRPr>
          </a:p>
        </p:txBody>
      </p:sp>
      <p:sp>
        <p:nvSpPr>
          <p:cNvPr id="20" name="TextBox 19"/>
          <p:cNvSpPr txBox="1"/>
          <p:nvPr/>
        </p:nvSpPr>
        <p:spPr>
          <a:xfrm>
            <a:off x="1045507" y="2740763"/>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err="1">
                <a:solidFill>
                  <a:srgbClr val="000000"/>
                </a:solidFill>
                <a:latin typeface="Arial" charset="0"/>
                <a:ea typeface="ＭＳ Ｐゴシック" charset="-128"/>
              </a:rPr>
              <a:t>adaptAndValidateApplication</a:t>
            </a:r>
            <a:endParaRPr lang="en-US" sz="1200" dirty="0">
              <a:solidFill>
                <a:srgbClr val="000000"/>
              </a:solidFill>
              <a:latin typeface="Arial" charset="0"/>
              <a:ea typeface="ＭＳ Ｐゴシック" charset="-128"/>
            </a:endParaRPr>
          </a:p>
        </p:txBody>
      </p:sp>
      <p:sp>
        <p:nvSpPr>
          <p:cNvPr id="21" name="TextBox 20"/>
          <p:cNvSpPr txBox="1"/>
          <p:nvPr/>
        </p:nvSpPr>
        <p:spPr>
          <a:xfrm>
            <a:off x="1045507" y="2989073"/>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TA_ACK/TA_ERROR</a:t>
            </a:r>
            <a:endParaRPr lang="en-US" sz="1200" dirty="0">
              <a:solidFill>
                <a:srgbClr val="000000"/>
              </a:solidFill>
              <a:latin typeface="Arial" charset="0"/>
              <a:ea typeface="ＭＳ Ｐゴシック" charset="-128"/>
            </a:endParaRPr>
          </a:p>
        </p:txBody>
      </p:sp>
      <p:cxnSp>
        <p:nvCxnSpPr>
          <p:cNvPr id="22" name="Straight Arrow Connector 21"/>
          <p:cNvCxnSpPr/>
          <p:nvPr/>
        </p:nvCxnSpPr>
        <p:spPr bwMode="auto">
          <a:xfrm>
            <a:off x="1038112" y="3006766"/>
            <a:ext cx="3047206" cy="0"/>
          </a:xfrm>
          <a:prstGeom prst="straightConnector1">
            <a:avLst/>
          </a:prstGeom>
          <a:solidFill>
            <a:schemeClr val="accent1"/>
          </a:solidFill>
          <a:ln w="25400" cap="flat" cmpd="sng" algn="ctr">
            <a:solidFill>
              <a:schemeClr val="accent2">
                <a:lumMod val="75000"/>
              </a:schemeClr>
            </a:solidFill>
            <a:prstDash val="solid"/>
            <a:round/>
            <a:headEnd type="none" w="sm" len="sm"/>
            <a:tailEnd type="triangle" w="lg" len="lg"/>
          </a:ln>
          <a:effectLst/>
        </p:spPr>
      </p:cxnSp>
      <p:cxnSp>
        <p:nvCxnSpPr>
          <p:cNvPr id="23" name="Straight Arrow Connector 22"/>
          <p:cNvCxnSpPr/>
          <p:nvPr/>
        </p:nvCxnSpPr>
        <p:spPr bwMode="auto">
          <a:xfrm rot="10800000">
            <a:off x="1038112" y="3253539"/>
            <a:ext cx="3047206" cy="0"/>
          </a:xfrm>
          <a:prstGeom prst="straightConnector1">
            <a:avLst/>
          </a:prstGeom>
          <a:solidFill>
            <a:schemeClr val="accent1"/>
          </a:solidFill>
          <a:ln w="25400" cap="flat" cmpd="sng" algn="ctr">
            <a:solidFill>
              <a:schemeClr val="accent2">
                <a:lumMod val="75000"/>
              </a:schemeClr>
            </a:solidFill>
            <a:prstDash val="sysDash"/>
            <a:round/>
            <a:headEnd type="none" w="med" len="med"/>
            <a:tailEnd type="arrow" w="med" len="med"/>
          </a:ln>
          <a:effectLst/>
        </p:spPr>
      </p:cxnSp>
      <p:sp>
        <p:nvSpPr>
          <p:cNvPr id="24" name="TextBox 23"/>
          <p:cNvSpPr txBox="1"/>
          <p:nvPr/>
        </p:nvSpPr>
        <p:spPr>
          <a:xfrm>
            <a:off x="1083029" y="5858941"/>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done</a:t>
            </a:r>
            <a:endParaRPr lang="en-US" sz="1200" dirty="0">
              <a:solidFill>
                <a:srgbClr val="000000"/>
              </a:solidFill>
              <a:latin typeface="Arial" charset="0"/>
              <a:ea typeface="ＭＳ Ｐゴシック" charset="-128"/>
            </a:endParaRPr>
          </a:p>
        </p:txBody>
      </p:sp>
      <p:sp>
        <p:nvSpPr>
          <p:cNvPr id="25" name="TextBox 24"/>
          <p:cNvSpPr txBox="1"/>
          <p:nvPr/>
        </p:nvSpPr>
        <p:spPr>
          <a:xfrm>
            <a:off x="1083029" y="6140098"/>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26" name="Straight Arrow Connector 25"/>
          <p:cNvCxnSpPr/>
          <p:nvPr/>
        </p:nvCxnSpPr>
        <p:spPr bwMode="auto">
          <a:xfrm flipH="1">
            <a:off x="1075634" y="6157791"/>
            <a:ext cx="3047206" cy="0"/>
          </a:xfrm>
          <a:prstGeom prst="straightConnector1">
            <a:avLst/>
          </a:prstGeom>
          <a:solidFill>
            <a:schemeClr val="accent1"/>
          </a:solidFill>
          <a:ln w="25400" cap="flat" cmpd="sng" algn="ctr">
            <a:solidFill>
              <a:schemeClr val="accent2">
                <a:lumMod val="75000"/>
              </a:schemeClr>
            </a:solidFill>
            <a:prstDash val="solid"/>
            <a:round/>
            <a:headEnd type="none" w="sm" len="sm"/>
            <a:tailEnd type="triangle" w="lg" len="lg"/>
          </a:ln>
          <a:effectLst/>
        </p:spPr>
      </p:cxnSp>
      <p:cxnSp>
        <p:nvCxnSpPr>
          <p:cNvPr id="27" name="Straight Arrow Connector 26"/>
          <p:cNvCxnSpPr/>
          <p:nvPr/>
        </p:nvCxnSpPr>
        <p:spPr bwMode="auto">
          <a:xfrm rot="10800000" flipH="1">
            <a:off x="1075634" y="6404564"/>
            <a:ext cx="3047206" cy="0"/>
          </a:xfrm>
          <a:prstGeom prst="straightConnector1">
            <a:avLst/>
          </a:prstGeom>
          <a:solidFill>
            <a:schemeClr val="accent1"/>
          </a:solidFill>
          <a:ln w="25400" cap="flat" cmpd="sng" algn="ctr">
            <a:solidFill>
              <a:schemeClr val="accent2">
                <a:lumMod val="75000"/>
              </a:schemeClr>
            </a:solidFill>
            <a:prstDash val="sysDash"/>
            <a:round/>
            <a:headEnd type="none" w="med" len="med"/>
            <a:tailEnd type="arrow" w="med" len="med"/>
          </a:ln>
          <a:effectLst/>
        </p:spPr>
      </p:cxnSp>
      <p:sp>
        <p:nvSpPr>
          <p:cNvPr id="28" name="TextBox 27"/>
          <p:cNvSpPr txBox="1"/>
          <p:nvPr/>
        </p:nvSpPr>
        <p:spPr>
          <a:xfrm>
            <a:off x="1083836" y="4449819"/>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MISSION_ABORTED</a:t>
            </a:r>
            <a:endParaRPr lang="en-US" sz="1200" dirty="0">
              <a:solidFill>
                <a:srgbClr val="000000"/>
              </a:solidFill>
              <a:latin typeface="Arial" charset="0"/>
              <a:ea typeface="ＭＳ Ｐゴシック" charset="-128"/>
            </a:endParaRPr>
          </a:p>
        </p:txBody>
      </p:sp>
      <p:sp>
        <p:nvSpPr>
          <p:cNvPr id="29" name="TextBox 28"/>
          <p:cNvSpPr txBox="1"/>
          <p:nvPr/>
        </p:nvSpPr>
        <p:spPr>
          <a:xfrm>
            <a:off x="1083836" y="5157987"/>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30" name="Straight Arrow Connector 29"/>
          <p:cNvCxnSpPr/>
          <p:nvPr/>
        </p:nvCxnSpPr>
        <p:spPr bwMode="auto">
          <a:xfrm flipH="1">
            <a:off x="1076441" y="4715822"/>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cxnSp>
        <p:nvCxnSpPr>
          <p:cNvPr id="31" name="Straight Arrow Connector 30"/>
          <p:cNvCxnSpPr/>
          <p:nvPr/>
        </p:nvCxnSpPr>
        <p:spPr bwMode="auto">
          <a:xfrm rot="10800000" flipH="1">
            <a:off x="1076441" y="5422453"/>
            <a:ext cx="3047206" cy="0"/>
          </a:xfrm>
          <a:prstGeom prst="straightConnector1">
            <a:avLst/>
          </a:prstGeom>
          <a:solidFill>
            <a:schemeClr val="accent1"/>
          </a:solidFill>
          <a:ln w="25400" cap="flat" cmpd="sng" algn="ctr">
            <a:solidFill>
              <a:srgbClr val="7030A0"/>
            </a:solidFill>
            <a:prstDash val="sysDash"/>
            <a:round/>
            <a:headEnd type="none" w="med" len="med"/>
            <a:tailEnd type="arrow" w="med" len="med"/>
          </a:ln>
          <a:effectLst/>
        </p:spPr>
      </p:cxnSp>
      <p:grpSp>
        <p:nvGrpSpPr>
          <p:cNvPr id="32" name="Group 31"/>
          <p:cNvGrpSpPr/>
          <p:nvPr/>
        </p:nvGrpSpPr>
        <p:grpSpPr>
          <a:xfrm>
            <a:off x="261147" y="4451708"/>
            <a:ext cx="4246204" cy="690626"/>
            <a:chOff x="1733550" y="3712519"/>
            <a:chExt cx="5600700" cy="1313706"/>
          </a:xfrm>
        </p:grpSpPr>
        <p:sp>
          <p:nvSpPr>
            <p:cNvPr id="33" name="Rectangle 32"/>
            <p:cNvSpPr/>
            <p:nvPr/>
          </p:nvSpPr>
          <p:spPr bwMode="auto">
            <a:xfrm>
              <a:off x="1733550" y="3712519"/>
              <a:ext cx="5600700" cy="131370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cxnSp>
          <p:nvCxnSpPr>
            <p:cNvPr id="34" name="Straight Connector 33"/>
            <p:cNvCxnSpPr>
              <a:stCxn id="33" idx="1"/>
              <a:endCxn id="33" idx="3"/>
            </p:cNvCxnSpPr>
            <p:nvPr/>
          </p:nvCxnSpPr>
          <p:spPr bwMode="auto">
            <a:xfrm>
              <a:off x="1733550" y="4369372"/>
              <a:ext cx="5600700" cy="0"/>
            </a:xfrm>
            <a:prstGeom prst="line">
              <a:avLst/>
            </a:prstGeom>
            <a:solidFill>
              <a:schemeClr val="accent1"/>
            </a:solidFill>
            <a:ln w="6350" cap="flat" cmpd="sng" algn="ctr">
              <a:solidFill>
                <a:schemeClr val="tx1"/>
              </a:solidFill>
              <a:prstDash val="dash"/>
              <a:round/>
              <a:headEnd type="none" w="sm" len="sm"/>
              <a:tailEnd type="none" w="sm" len="sm"/>
            </a:ln>
            <a:effectLst/>
          </p:spPr>
        </p:cxnSp>
      </p:grpSp>
      <p:sp>
        <p:nvSpPr>
          <p:cNvPr id="35" name="TextBox 34"/>
          <p:cNvSpPr txBox="1"/>
          <p:nvPr/>
        </p:nvSpPr>
        <p:spPr>
          <a:xfrm>
            <a:off x="261146" y="4451708"/>
            <a:ext cx="374061" cy="200055"/>
          </a:xfrm>
          <a:prstGeom prst="rect">
            <a:avLst/>
          </a:prstGeom>
          <a:noFill/>
          <a:ln w="6350">
            <a:solidFill>
              <a:schemeClr val="tx1"/>
            </a:solidFill>
          </a:ln>
        </p:spPr>
        <p:txBody>
          <a:bodyPr wrap="square" lIns="45720" rIns="0" bIns="0" rtlCol="0">
            <a:spAutoFit/>
          </a:bodyPr>
          <a:lstStyle/>
          <a:p>
            <a:pPr defTabSz="457200" fontAlgn="base">
              <a:spcBef>
                <a:spcPct val="0"/>
              </a:spcBef>
              <a:spcAft>
                <a:spcPct val="0"/>
              </a:spcAft>
            </a:pPr>
            <a:r>
              <a:rPr lang="en-US" sz="1000" dirty="0" smtClean="0">
                <a:solidFill>
                  <a:prstClr val="black"/>
                </a:solidFill>
                <a:latin typeface="Arial" charset="0"/>
                <a:ea typeface="ＭＳ Ｐゴシック" charset="-128"/>
              </a:rPr>
              <a:t>alt</a:t>
            </a:r>
            <a:endParaRPr lang="en-US" sz="1000" dirty="0">
              <a:solidFill>
                <a:prstClr val="black"/>
              </a:solidFill>
              <a:latin typeface="Arial" charset="0"/>
              <a:ea typeface="ＭＳ Ｐゴシック" charset="-128"/>
            </a:endParaRPr>
          </a:p>
        </p:txBody>
      </p:sp>
      <p:sp>
        <p:nvSpPr>
          <p:cNvPr id="36" name="TextBox 35"/>
          <p:cNvSpPr txBox="1"/>
          <p:nvPr/>
        </p:nvSpPr>
        <p:spPr>
          <a:xfrm>
            <a:off x="871471" y="4810250"/>
            <a:ext cx="3436478"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ADAPTING and/or ADAPTION_COMPLETED</a:t>
            </a:r>
            <a:endParaRPr lang="en-US" sz="1200" dirty="0">
              <a:solidFill>
                <a:srgbClr val="000000"/>
              </a:solidFill>
              <a:latin typeface="Arial" charset="0"/>
              <a:ea typeface="ＭＳ Ｐゴシック" charset="-128"/>
            </a:endParaRPr>
          </a:p>
        </p:txBody>
      </p:sp>
      <p:cxnSp>
        <p:nvCxnSpPr>
          <p:cNvPr id="37" name="Straight Arrow Connector 36"/>
          <p:cNvCxnSpPr/>
          <p:nvPr/>
        </p:nvCxnSpPr>
        <p:spPr bwMode="auto">
          <a:xfrm flipH="1">
            <a:off x="1086504" y="5076253"/>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sp>
        <p:nvSpPr>
          <p:cNvPr id="38" name="TextBox 37"/>
          <p:cNvSpPr txBox="1"/>
          <p:nvPr/>
        </p:nvSpPr>
        <p:spPr>
          <a:xfrm>
            <a:off x="1103962" y="3584952"/>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PERTURBATION_DETECTED</a:t>
            </a:r>
            <a:endParaRPr lang="en-US" sz="1200" dirty="0">
              <a:solidFill>
                <a:srgbClr val="000000"/>
              </a:solidFill>
              <a:latin typeface="Arial" charset="0"/>
              <a:ea typeface="ＭＳ Ｐゴシック" charset="-128"/>
            </a:endParaRPr>
          </a:p>
        </p:txBody>
      </p:sp>
      <p:cxnSp>
        <p:nvCxnSpPr>
          <p:cNvPr id="39" name="Straight Arrow Connector 38"/>
          <p:cNvCxnSpPr/>
          <p:nvPr/>
        </p:nvCxnSpPr>
        <p:spPr bwMode="auto">
          <a:xfrm flipH="1">
            <a:off x="1096567" y="3850955"/>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sp>
        <p:nvSpPr>
          <p:cNvPr id="40" name="TextBox 39"/>
          <p:cNvSpPr txBox="1"/>
          <p:nvPr/>
        </p:nvSpPr>
        <p:spPr>
          <a:xfrm>
            <a:off x="1093899" y="3823199"/>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41" name="Straight Arrow Connector 40"/>
          <p:cNvCxnSpPr/>
          <p:nvPr/>
        </p:nvCxnSpPr>
        <p:spPr bwMode="auto">
          <a:xfrm rot="10800000" flipH="1">
            <a:off x="1086504" y="4087665"/>
            <a:ext cx="3047206" cy="0"/>
          </a:xfrm>
          <a:prstGeom prst="straightConnector1">
            <a:avLst/>
          </a:prstGeom>
          <a:solidFill>
            <a:schemeClr val="accent1"/>
          </a:solidFill>
          <a:ln w="25400" cap="flat" cmpd="sng" algn="ctr">
            <a:solidFill>
              <a:srgbClr val="7030A0"/>
            </a:solidFill>
            <a:prstDash val="sysDash"/>
            <a:round/>
            <a:headEnd type="none" w="med" len="med"/>
            <a:tailEnd type="arrow" w="med" len="med"/>
          </a:ln>
          <a:effectLst/>
        </p:spPr>
      </p:cxnSp>
      <p:sp>
        <p:nvSpPr>
          <p:cNvPr id="42" name="Rectangle 41"/>
          <p:cNvSpPr/>
          <p:nvPr/>
        </p:nvSpPr>
        <p:spPr bwMode="auto">
          <a:xfrm>
            <a:off x="63102" y="3584952"/>
            <a:ext cx="4444248" cy="69062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sp>
        <p:nvSpPr>
          <p:cNvPr id="43" name="TextBox 42"/>
          <p:cNvSpPr txBox="1"/>
          <p:nvPr/>
        </p:nvSpPr>
        <p:spPr>
          <a:xfrm>
            <a:off x="-31667" y="3569562"/>
            <a:ext cx="998675" cy="307777"/>
          </a:xfrm>
          <a:prstGeom prst="rect">
            <a:avLst/>
          </a:prstGeom>
          <a:noFill/>
        </p:spPr>
        <p:txBody>
          <a:bodyPr wrap="square" rtlCol="0">
            <a:spAutoFit/>
          </a:bodyPr>
          <a:lstStyle/>
          <a:p>
            <a:pPr algn="ctr" defTabSz="457200" fontAlgn="base">
              <a:spcBef>
                <a:spcPct val="0"/>
              </a:spcBef>
              <a:spcAft>
                <a:spcPct val="0"/>
              </a:spcAft>
            </a:pPr>
            <a:r>
              <a:rPr lang="en-US" sz="1400" dirty="0" smtClean="0">
                <a:solidFill>
                  <a:prstClr val="black"/>
                </a:solidFill>
                <a:latin typeface="Arial" charset="0"/>
                <a:ea typeface="ＭＳ Ｐゴシック" charset="-128"/>
              </a:rPr>
              <a:t>optional*</a:t>
            </a:r>
            <a:endParaRPr lang="en-US" sz="1400" dirty="0">
              <a:solidFill>
                <a:prstClr val="black"/>
              </a:solidFill>
              <a:latin typeface="Arial" charset="0"/>
              <a:ea typeface="ＭＳ Ｐゴシック" charset="-128"/>
            </a:endParaRPr>
          </a:p>
        </p:txBody>
      </p:sp>
      <p:sp>
        <p:nvSpPr>
          <p:cNvPr id="3" name="Slide Number Placeholder 2"/>
          <p:cNvSpPr>
            <a:spLocks noGrp="1"/>
          </p:cNvSpPr>
          <p:nvPr>
            <p:ph type="sldNum" sz="quarter" idx="12"/>
          </p:nvPr>
        </p:nvSpPr>
        <p:spPr/>
        <p:txBody>
          <a:bodyPr/>
          <a:lstStyle/>
          <a:p>
            <a:fld id="{0840E6D7-221B-40B7-B50C-C3B5231B0D1A}" type="slidenum">
              <a:rPr lang="en-US" smtClean="0"/>
              <a:pPr/>
              <a:t>80</a:t>
            </a:fld>
            <a:endParaRPr lang="en-US"/>
          </a:p>
        </p:txBody>
      </p:sp>
    </p:spTree>
    <p:extLst>
      <p:ext uri="{BB962C8B-B14F-4D97-AF65-F5344CB8AC3E}">
        <p14:creationId xmlns:p14="http://schemas.microsoft.com/office/powerpoint/2010/main" val="6525662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Constraint - Adapted</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4520"/>
            <a:ext cx="9144000" cy="3668959"/>
          </a:xfrm>
          <a:prstGeom prst="rect">
            <a:avLst/>
          </a:prstGeom>
        </p:spPr>
      </p:pic>
    </p:spTree>
    <p:extLst>
      <p:ext uri="{BB962C8B-B14F-4D97-AF65-F5344CB8AC3E}">
        <p14:creationId xmlns:p14="http://schemas.microsoft.com/office/powerpoint/2010/main" val="12669589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Linkage to Evaluation</a:t>
            </a:r>
            <a:endParaRPr lang="en-US" dirty="0"/>
          </a:p>
        </p:txBody>
      </p:sp>
      <p:sp>
        <p:nvSpPr>
          <p:cNvPr id="3" name="Content Placeholder 2"/>
          <p:cNvSpPr>
            <a:spLocks noGrp="1"/>
          </p:cNvSpPr>
          <p:nvPr>
            <p:ph idx="1"/>
          </p:nvPr>
        </p:nvSpPr>
        <p:spPr/>
        <p:txBody>
          <a:bodyPr>
            <a:normAutofit/>
          </a:bodyPr>
          <a:lstStyle/>
          <a:p>
            <a:r>
              <a:rPr lang="en-US" dirty="0" smtClean="0"/>
              <a:t>TA4 interface is reasonably complete</a:t>
            </a:r>
          </a:p>
          <a:p>
            <a:pPr lvl="1"/>
            <a:r>
              <a:rPr lang="en-US" dirty="0" smtClean="0"/>
              <a:t>REST/programmatic interface for LL</a:t>
            </a:r>
          </a:p>
          <a:p>
            <a:pPr lvl="1"/>
            <a:r>
              <a:rPr lang="en-US" dirty="0" smtClean="0"/>
              <a:t>Browser display for demo/workshop purposes</a:t>
            </a:r>
          </a:p>
          <a:p>
            <a:r>
              <a:rPr lang="en-US" dirty="0" smtClean="0"/>
              <a:t>Android Emulation</a:t>
            </a:r>
          </a:p>
          <a:p>
            <a:pPr lvl="1"/>
            <a:r>
              <a:rPr lang="en-US" dirty="0" smtClean="0"/>
              <a:t>Scenario execution infrastructure implemented as part of Test Adapter can spin up multiple independent Android Emulators</a:t>
            </a:r>
          </a:p>
          <a:p>
            <a:r>
              <a:rPr lang="en-US" dirty="0" smtClean="0"/>
              <a:t>“Simulated” app fully interoperable with real devices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82</a:t>
            </a:fld>
            <a:endParaRPr lang="en-US"/>
          </a:p>
        </p:txBody>
      </p:sp>
    </p:spTree>
    <p:extLst>
      <p:ext uri="{BB962C8B-B14F-4D97-AF65-F5344CB8AC3E}">
        <p14:creationId xmlns:p14="http://schemas.microsoft.com/office/powerpoint/2010/main" val="40297436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Tech Transition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83</a:t>
            </a:fld>
            <a:endParaRPr lang="en-US"/>
          </a:p>
        </p:txBody>
      </p:sp>
    </p:spTree>
    <p:extLst>
      <p:ext uri="{BB962C8B-B14F-4D97-AF65-F5344CB8AC3E}">
        <p14:creationId xmlns:p14="http://schemas.microsoft.com/office/powerpoint/2010/main" val="8586058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11" y="129061"/>
            <a:ext cx="8229600" cy="682625"/>
          </a:xfrm>
        </p:spPr>
        <p:txBody>
          <a:bodyPr/>
          <a:lstStyle/>
          <a:p>
            <a:r>
              <a:rPr lang="en-US" dirty="0" err="1" smtClean="0"/>
              <a:t>IMMoRTALS</a:t>
            </a:r>
            <a:r>
              <a:rPr lang="en-US" dirty="0" smtClean="0"/>
              <a:t> is Well Positioned for Transition </a:t>
            </a:r>
            <a:endParaRPr lang="en-US" dirty="0"/>
          </a:p>
        </p:txBody>
      </p:sp>
      <p:sp>
        <p:nvSpPr>
          <p:cNvPr id="4" name="Slide Number Placeholder 3"/>
          <p:cNvSpPr>
            <a:spLocks noGrp="1"/>
          </p:cNvSpPr>
          <p:nvPr>
            <p:ph type="sldNum" sz="quarter" idx="12"/>
          </p:nvPr>
        </p:nvSpPr>
        <p:spPr>
          <a:xfrm>
            <a:off x="258552" y="6349750"/>
            <a:ext cx="1268323" cy="365125"/>
          </a:xfrm>
        </p:spPr>
        <p:txBody>
          <a:bodyPr/>
          <a:lstStyle/>
          <a:p>
            <a:fld id="{0840E6D7-221B-40B7-B50C-C3B5231B0D1A}" type="slidenum">
              <a:rPr lang="en-US" smtClean="0"/>
              <a:pPr/>
              <a:t>84</a:t>
            </a:fld>
            <a:endParaRPr lang="en-US"/>
          </a:p>
        </p:txBody>
      </p:sp>
      <p:sp>
        <p:nvSpPr>
          <p:cNvPr id="6" name="Rounded Rectangle 5"/>
          <p:cNvSpPr/>
          <p:nvPr/>
        </p:nvSpPr>
        <p:spPr bwMode="auto">
          <a:xfrm>
            <a:off x="201706" y="4439952"/>
            <a:ext cx="2312894" cy="225174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 name="TextBox 6"/>
          <p:cNvSpPr txBox="1"/>
          <p:nvPr/>
        </p:nvSpPr>
        <p:spPr>
          <a:xfrm>
            <a:off x="336692" y="6140008"/>
            <a:ext cx="2062152" cy="369332"/>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sp>
        <p:nvSpPr>
          <p:cNvPr id="9" name="Rounded Rectangle 8"/>
          <p:cNvSpPr/>
          <p:nvPr/>
        </p:nvSpPr>
        <p:spPr bwMode="auto">
          <a:xfrm>
            <a:off x="161364" y="1719254"/>
            <a:ext cx="8740588" cy="2512965"/>
          </a:xfrm>
          <a:prstGeom prst="roundRect">
            <a:avLst/>
          </a:prstGeo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TextBox 9"/>
          <p:cNvSpPr txBox="1"/>
          <p:nvPr/>
        </p:nvSpPr>
        <p:spPr>
          <a:xfrm>
            <a:off x="346967" y="1809272"/>
            <a:ext cx="2210503" cy="337095"/>
          </a:xfrm>
          <a:prstGeom prst="rect">
            <a:avLst/>
          </a:prstGeo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sp>
        <p:nvSpPr>
          <p:cNvPr id="12" name="Rounded Rectangle 11"/>
          <p:cNvSpPr/>
          <p:nvPr/>
        </p:nvSpPr>
        <p:spPr bwMode="auto">
          <a:xfrm>
            <a:off x="2661926" y="4380298"/>
            <a:ext cx="6253044" cy="2289099"/>
          </a:xfrm>
          <a:prstGeom prst="roundRect">
            <a:avLst/>
          </a:prstGeo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13" name="TextBox 12"/>
          <p:cNvSpPr txBox="1"/>
          <p:nvPr/>
        </p:nvSpPr>
        <p:spPr>
          <a:xfrm>
            <a:off x="6358671" y="6244845"/>
            <a:ext cx="2345662" cy="369332"/>
          </a:xfrm>
          <a:prstGeom prst="rect">
            <a:avLst/>
          </a:prstGeo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pic>
        <p:nvPicPr>
          <p:cNvPr id="14" name="Picture 5"/>
          <p:cNvPicPr>
            <a:picLocks noChangeAspect="1" noChangeArrowheads="1"/>
          </p:cNvPicPr>
          <p:nvPr/>
        </p:nvPicPr>
        <p:blipFill>
          <a:blip r:embed="rId2" cstate="print"/>
          <a:srcRect/>
          <a:stretch>
            <a:fillRect/>
          </a:stretch>
        </p:blipFill>
        <p:spPr bwMode="auto">
          <a:xfrm>
            <a:off x="3549340" y="370464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6" name="Group 27"/>
          <p:cNvGrpSpPr/>
          <p:nvPr/>
        </p:nvGrpSpPr>
        <p:grpSpPr>
          <a:xfrm>
            <a:off x="4273294" y="2309557"/>
            <a:ext cx="1117064" cy="1057009"/>
            <a:chOff x="2838301" y="381000"/>
            <a:chExt cx="1373778" cy="1417346"/>
          </a:xfrm>
        </p:grpSpPr>
        <p:pic>
          <p:nvPicPr>
            <p:cNvPr id="23" name="Picture 2"/>
            <p:cNvPicPr>
              <a:picLocks noChangeAspect="1" noChangeArrowheads="1"/>
            </p:cNvPicPr>
            <p:nvPr/>
          </p:nvPicPr>
          <p:blipFill>
            <a:blip r:embed="rId3" cstate="print"/>
            <a:srcRect/>
            <a:stretch>
              <a:fillRect/>
            </a:stretch>
          </p:blipFill>
          <p:spPr bwMode="auto">
            <a:xfrm>
              <a:off x="3048000" y="381000"/>
              <a:ext cx="838200" cy="670560"/>
            </a:xfrm>
            <a:prstGeom prst="rect">
              <a:avLst/>
            </a:prstGeom>
            <a:noFill/>
            <a:ln w="9525">
              <a:noFill/>
              <a:miter lim="800000"/>
              <a:headEnd/>
              <a:tailEnd/>
            </a:ln>
          </p:spPr>
        </p:pic>
        <p:pic>
          <p:nvPicPr>
            <p:cNvPr id="24" name="Picture 6"/>
            <p:cNvPicPr>
              <a:picLocks noChangeAspect="1" noChangeArrowheads="1"/>
            </p:cNvPicPr>
            <p:nvPr/>
          </p:nvPicPr>
          <p:blipFill>
            <a:blip r:embed="rId4" cstate="print"/>
            <a:srcRect/>
            <a:stretch>
              <a:fillRect/>
            </a:stretch>
          </p:blipFill>
          <p:spPr bwMode="auto">
            <a:xfrm>
              <a:off x="3200400" y="990600"/>
              <a:ext cx="1011679" cy="807746"/>
            </a:xfrm>
            <a:prstGeom prst="rect">
              <a:avLst/>
            </a:prstGeom>
            <a:noFill/>
            <a:ln w="9525">
              <a:noFill/>
              <a:miter lim="800000"/>
              <a:headEnd/>
              <a:tailEnd/>
            </a:ln>
          </p:spPr>
        </p:pic>
        <p:pic>
          <p:nvPicPr>
            <p:cNvPr id="25" name="Picture 2"/>
            <p:cNvPicPr>
              <a:picLocks noChangeAspect="1" noChangeArrowheads="1"/>
            </p:cNvPicPr>
            <p:nvPr/>
          </p:nvPicPr>
          <p:blipFill>
            <a:blip r:embed="rId5"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17" name="Group 38"/>
          <p:cNvGrpSpPr/>
          <p:nvPr/>
        </p:nvGrpSpPr>
        <p:grpSpPr>
          <a:xfrm>
            <a:off x="3901530" y="2025420"/>
            <a:ext cx="756840" cy="883571"/>
            <a:chOff x="349250" y="2023068"/>
            <a:chExt cx="930771" cy="1184782"/>
          </a:xfrm>
        </p:grpSpPr>
        <p:pic>
          <p:nvPicPr>
            <p:cNvPr id="20" name="Picture 7"/>
            <p:cNvPicPr>
              <a:picLocks noChangeAspect="1" noChangeArrowheads="1"/>
            </p:cNvPicPr>
            <p:nvPr/>
          </p:nvPicPr>
          <p:blipFill>
            <a:blip r:embed="rId6" cstate="print"/>
            <a:srcRect/>
            <a:stretch>
              <a:fillRect/>
            </a:stretch>
          </p:blipFill>
          <p:spPr bwMode="auto">
            <a:xfrm>
              <a:off x="349250" y="2393037"/>
              <a:ext cx="456604" cy="571202"/>
            </a:xfrm>
            <a:prstGeom prst="rect">
              <a:avLst/>
            </a:prstGeom>
            <a:noFill/>
            <a:ln w="9525">
              <a:noFill/>
              <a:miter lim="800000"/>
              <a:headEnd/>
              <a:tailEnd/>
            </a:ln>
          </p:spPr>
        </p:pic>
        <p:pic>
          <p:nvPicPr>
            <p:cNvPr id="21" name="Picture 8"/>
            <p:cNvPicPr>
              <a:picLocks noChangeAspect="1" noChangeArrowheads="1"/>
            </p:cNvPicPr>
            <p:nvPr/>
          </p:nvPicPr>
          <p:blipFill>
            <a:blip r:embed="rId7" cstate="print"/>
            <a:srcRect/>
            <a:stretch>
              <a:fillRect/>
            </a:stretch>
          </p:blipFill>
          <p:spPr bwMode="auto">
            <a:xfrm>
              <a:off x="568772" y="2682077"/>
              <a:ext cx="348307" cy="525773"/>
            </a:xfrm>
            <a:prstGeom prst="rect">
              <a:avLst/>
            </a:prstGeom>
            <a:noFill/>
            <a:ln w="9525">
              <a:noFill/>
              <a:miter lim="800000"/>
              <a:headEnd/>
              <a:tailEnd/>
            </a:ln>
          </p:spPr>
        </p:pic>
        <p:pic>
          <p:nvPicPr>
            <p:cNvPr id="22" name="Picture 9"/>
            <p:cNvPicPr>
              <a:picLocks noChangeAspect="1" noChangeArrowheads="1"/>
            </p:cNvPicPr>
            <p:nvPr/>
          </p:nvPicPr>
          <p:blipFill>
            <a:blip r:embed="rId8" cstate="print"/>
            <a:srcRect/>
            <a:stretch>
              <a:fillRect/>
            </a:stretch>
          </p:blipFill>
          <p:spPr bwMode="auto">
            <a:xfrm>
              <a:off x="697558" y="2023068"/>
              <a:ext cx="582463" cy="662126"/>
            </a:xfrm>
            <a:prstGeom prst="rect">
              <a:avLst/>
            </a:prstGeom>
            <a:noFill/>
            <a:ln w="9525">
              <a:noFill/>
              <a:miter lim="800000"/>
              <a:headEnd/>
              <a:tailEnd/>
            </a:ln>
          </p:spPr>
        </p:pic>
      </p:grpSp>
      <p:pic>
        <p:nvPicPr>
          <p:cNvPr id="18" name="Picture 17" descr="ChasingScott4.bmp"/>
          <p:cNvPicPr/>
          <p:nvPr/>
        </p:nvPicPr>
        <p:blipFill>
          <a:blip r:embed="rId9" cstate="print"/>
          <a:srcRect l="4546" r="4546"/>
          <a:stretch>
            <a:fillRect/>
          </a:stretch>
        </p:blipFill>
        <p:spPr bwMode="gray">
          <a:xfrm>
            <a:off x="4768980" y="2025420"/>
            <a:ext cx="732750" cy="439518"/>
          </a:xfrm>
          <a:prstGeom prst="rect">
            <a:avLst/>
          </a:prstGeom>
          <a:noFill/>
          <a:ln w="9525">
            <a:noFill/>
            <a:miter lim="800000"/>
            <a:headEnd/>
            <a:tailEnd/>
          </a:ln>
        </p:spPr>
      </p:pic>
      <p:pic>
        <p:nvPicPr>
          <p:cNvPr id="19" name="Picture 7" descr="C:\Documents and Settings\ejm\Local Settings\Temporary Internet Files\Content.IE5\LJBM0CLU\MC900329964[1].wmf"/>
          <p:cNvPicPr>
            <a:picLocks noChangeAspect="1" noChangeArrowheads="1"/>
          </p:cNvPicPr>
          <p:nvPr/>
        </p:nvPicPr>
        <p:blipFill>
          <a:blip r:embed="rId10" cstate="print"/>
          <a:srcRect/>
          <a:stretch>
            <a:fillRect/>
          </a:stretch>
        </p:blipFill>
        <p:spPr bwMode="auto">
          <a:xfrm>
            <a:off x="5140744" y="2423212"/>
            <a:ext cx="282708" cy="364163"/>
          </a:xfrm>
          <a:prstGeom prst="rect">
            <a:avLst/>
          </a:prstGeom>
          <a:noFill/>
        </p:spPr>
      </p:pic>
      <p:pic>
        <p:nvPicPr>
          <p:cNvPr id="27" name="Picture 8"/>
          <p:cNvPicPr>
            <a:picLocks noChangeAspect="1" noChangeArrowheads="1"/>
          </p:cNvPicPr>
          <p:nvPr/>
        </p:nvPicPr>
        <p:blipFill>
          <a:blip r:embed="rId7" cstate="print"/>
          <a:srcRect/>
          <a:stretch>
            <a:fillRect/>
          </a:stretch>
        </p:blipFill>
        <p:spPr bwMode="auto">
          <a:xfrm>
            <a:off x="6175473" y="3978217"/>
            <a:ext cx="348307" cy="525773"/>
          </a:xfrm>
          <a:prstGeom prst="rect">
            <a:avLst/>
          </a:prstGeom>
          <a:noFill/>
          <a:ln w="9525">
            <a:noFill/>
            <a:miter lim="800000"/>
            <a:headEnd/>
            <a:tailEnd/>
          </a:ln>
        </p:spPr>
      </p:pic>
      <p:pic>
        <p:nvPicPr>
          <p:cNvPr id="28" name="Picture 6"/>
          <p:cNvPicPr>
            <a:picLocks noChangeAspect="1" noChangeArrowheads="1"/>
          </p:cNvPicPr>
          <p:nvPr/>
        </p:nvPicPr>
        <p:blipFill>
          <a:blip r:embed="rId4" cstate="print"/>
          <a:srcRect/>
          <a:stretch>
            <a:fillRect/>
          </a:stretch>
        </p:blipFill>
        <p:spPr bwMode="auto">
          <a:xfrm>
            <a:off x="6708873" y="4359217"/>
            <a:ext cx="822629" cy="602390"/>
          </a:xfrm>
          <a:prstGeom prst="rect">
            <a:avLst/>
          </a:prstGeom>
          <a:noFill/>
          <a:ln w="9525">
            <a:noFill/>
            <a:miter lim="800000"/>
            <a:headEnd/>
            <a:tailEnd/>
          </a:ln>
        </p:spPr>
      </p:pic>
      <p:pic>
        <p:nvPicPr>
          <p:cNvPr id="29" name="Picture 28" descr="ChasingScott4.bmp"/>
          <p:cNvPicPr/>
          <p:nvPr/>
        </p:nvPicPr>
        <p:blipFill>
          <a:blip r:embed="rId9" cstate="print"/>
          <a:srcRect l="4546" r="4546"/>
          <a:stretch>
            <a:fillRect/>
          </a:stretch>
        </p:blipFill>
        <p:spPr bwMode="gray">
          <a:xfrm>
            <a:off x="6556473" y="3902017"/>
            <a:ext cx="732750" cy="439518"/>
          </a:xfrm>
          <a:prstGeom prst="rect">
            <a:avLst/>
          </a:prstGeom>
          <a:noFill/>
          <a:ln w="9525">
            <a:noFill/>
            <a:miter lim="800000"/>
            <a:headEnd/>
            <a:tailEnd/>
          </a:ln>
        </p:spPr>
      </p:pic>
      <p:pic>
        <p:nvPicPr>
          <p:cNvPr id="30" name="Picture 5"/>
          <p:cNvPicPr>
            <a:picLocks noChangeAspect="1" noChangeArrowheads="1"/>
          </p:cNvPicPr>
          <p:nvPr/>
        </p:nvPicPr>
        <p:blipFill>
          <a:blip r:embed="rId11" cstate="print"/>
          <a:srcRect/>
          <a:stretch>
            <a:fillRect/>
          </a:stretch>
        </p:blipFill>
        <p:spPr bwMode="auto">
          <a:xfrm>
            <a:off x="4934784" y="2986860"/>
            <a:ext cx="668755" cy="438150"/>
          </a:xfrm>
          <a:prstGeom prst="rect">
            <a:avLst/>
          </a:prstGeom>
          <a:noFill/>
          <a:ln w="9525">
            <a:noFill/>
            <a:miter lim="800000"/>
            <a:headEnd/>
            <a:tailEnd/>
          </a:ln>
        </p:spPr>
      </p:pic>
      <p:pic>
        <p:nvPicPr>
          <p:cNvPr id="31" name="Picture 6"/>
          <p:cNvPicPr>
            <a:picLocks noChangeAspect="1" noChangeArrowheads="1"/>
          </p:cNvPicPr>
          <p:nvPr/>
        </p:nvPicPr>
        <p:blipFill>
          <a:blip r:embed="rId12" cstate="print"/>
          <a:srcRect/>
          <a:stretch>
            <a:fillRect/>
          </a:stretch>
        </p:blipFill>
        <p:spPr bwMode="auto">
          <a:xfrm>
            <a:off x="3636078" y="3033616"/>
            <a:ext cx="651642" cy="377952"/>
          </a:xfrm>
          <a:prstGeom prst="rect">
            <a:avLst/>
          </a:prstGeom>
          <a:noFill/>
          <a:ln w="9525">
            <a:noFill/>
            <a:miter lim="800000"/>
            <a:headEnd/>
            <a:tailEnd/>
          </a:ln>
        </p:spPr>
      </p:pic>
      <p:pic>
        <p:nvPicPr>
          <p:cNvPr id="33" name="Picture 6"/>
          <p:cNvPicPr>
            <a:picLocks noChangeAspect="1" noChangeArrowheads="1"/>
          </p:cNvPicPr>
          <p:nvPr/>
        </p:nvPicPr>
        <p:blipFill>
          <a:blip r:embed="rId13" cstate="print"/>
          <a:srcRect/>
          <a:stretch>
            <a:fillRect/>
          </a:stretch>
        </p:blipFill>
        <p:spPr bwMode="auto">
          <a:xfrm>
            <a:off x="4424191" y="5570943"/>
            <a:ext cx="755374" cy="484789"/>
          </a:xfrm>
          <a:prstGeom prst="rect">
            <a:avLst/>
          </a:prstGeom>
          <a:noFill/>
          <a:ln w="9525">
            <a:noFill/>
            <a:miter lim="800000"/>
            <a:headEnd/>
            <a:tailEnd/>
          </a:ln>
        </p:spPr>
      </p:pic>
      <p:pic>
        <p:nvPicPr>
          <p:cNvPr id="34" name="Picture 7"/>
          <p:cNvPicPr>
            <a:picLocks noChangeAspect="1" noChangeArrowheads="1"/>
          </p:cNvPicPr>
          <p:nvPr/>
        </p:nvPicPr>
        <p:blipFill>
          <a:blip r:embed="rId14" cstate="print"/>
          <a:srcRect/>
          <a:stretch>
            <a:fillRect/>
          </a:stretch>
        </p:blipFill>
        <p:spPr bwMode="auto">
          <a:xfrm>
            <a:off x="3874287" y="5222675"/>
            <a:ext cx="503583" cy="763287"/>
          </a:xfrm>
          <a:prstGeom prst="rect">
            <a:avLst/>
          </a:prstGeom>
          <a:noFill/>
          <a:ln w="9525">
            <a:noFill/>
            <a:miter lim="800000"/>
            <a:headEnd/>
            <a:tailEnd/>
          </a:ln>
        </p:spPr>
      </p:pic>
      <p:pic>
        <p:nvPicPr>
          <p:cNvPr id="35" name="Picture 3"/>
          <p:cNvPicPr>
            <a:picLocks noChangeAspect="1" noChangeArrowheads="1"/>
          </p:cNvPicPr>
          <p:nvPr/>
        </p:nvPicPr>
        <p:blipFill>
          <a:blip r:embed="rId15" cstate="print"/>
          <a:srcRect/>
          <a:stretch>
            <a:fillRect/>
          </a:stretch>
        </p:blipFill>
        <p:spPr bwMode="auto">
          <a:xfrm>
            <a:off x="4410411" y="5269401"/>
            <a:ext cx="566530" cy="835842"/>
          </a:xfrm>
          <a:prstGeom prst="rect">
            <a:avLst/>
          </a:prstGeom>
          <a:noFill/>
          <a:ln w="9525">
            <a:noFill/>
            <a:miter lim="800000"/>
            <a:headEnd/>
            <a:tailEnd/>
          </a:ln>
        </p:spPr>
      </p:pic>
      <p:pic>
        <p:nvPicPr>
          <p:cNvPr id="36" name="Picture 8"/>
          <p:cNvPicPr>
            <a:picLocks noChangeAspect="1" noChangeArrowheads="1"/>
          </p:cNvPicPr>
          <p:nvPr/>
        </p:nvPicPr>
        <p:blipFill>
          <a:blip r:embed="rId16" cstate="print"/>
          <a:srcRect/>
          <a:stretch>
            <a:fillRect/>
          </a:stretch>
        </p:blipFill>
        <p:spPr bwMode="auto">
          <a:xfrm>
            <a:off x="4831099" y="5133404"/>
            <a:ext cx="590136" cy="785698"/>
          </a:xfrm>
          <a:prstGeom prst="rect">
            <a:avLst/>
          </a:prstGeom>
          <a:noFill/>
          <a:ln w="9525">
            <a:noFill/>
            <a:miter lim="800000"/>
            <a:headEnd/>
            <a:tailEnd/>
          </a:ln>
        </p:spPr>
      </p:pic>
      <p:pic>
        <p:nvPicPr>
          <p:cNvPr id="37" name="Picture 8"/>
          <p:cNvPicPr>
            <a:picLocks noChangeAspect="1" noChangeArrowheads="1"/>
          </p:cNvPicPr>
          <p:nvPr/>
        </p:nvPicPr>
        <p:blipFill>
          <a:blip r:embed="rId7" cstate="print"/>
          <a:srcRect/>
          <a:stretch>
            <a:fillRect/>
          </a:stretch>
        </p:blipFill>
        <p:spPr bwMode="auto">
          <a:xfrm>
            <a:off x="5253685" y="5535959"/>
            <a:ext cx="287732" cy="480603"/>
          </a:xfrm>
          <a:prstGeom prst="rect">
            <a:avLst/>
          </a:prstGeom>
          <a:noFill/>
          <a:ln w="9525">
            <a:noFill/>
            <a:miter lim="800000"/>
            <a:headEnd/>
            <a:tailEnd/>
          </a:ln>
        </p:spPr>
      </p:pic>
      <p:sp>
        <p:nvSpPr>
          <p:cNvPr id="38" name="TextBox 5"/>
          <p:cNvSpPr txBox="1">
            <a:spLocks noChangeArrowheads="1"/>
          </p:cNvSpPr>
          <p:nvPr/>
        </p:nvSpPr>
        <p:spPr bwMode="auto">
          <a:xfrm>
            <a:off x="319888" y="5645895"/>
            <a:ext cx="1930236" cy="461665"/>
          </a:xfrm>
          <a:prstGeom prst="rect">
            <a:avLst/>
          </a:prstGeom>
          <a:noFill/>
          <a:ln w="9525">
            <a:noFill/>
            <a:miter lim="800000"/>
            <a:headEnd/>
            <a:tailEnd/>
          </a:ln>
        </p:spPr>
        <p:txBody>
          <a:bodyPr wrap="square">
            <a:spAutoFit/>
          </a:bodyPr>
          <a:lstStyle/>
          <a:p>
            <a:r>
              <a:rPr lang="en-US" sz="1200" b="1" dirty="0" smtClean="0"/>
              <a:t>Analyze &amp; report completed mission</a:t>
            </a:r>
            <a:endParaRPr lang="en-US" sz="1200" b="1" dirty="0"/>
          </a:p>
        </p:txBody>
      </p:sp>
      <p:sp>
        <p:nvSpPr>
          <p:cNvPr id="39" name="TextBox 5"/>
          <p:cNvSpPr txBox="1">
            <a:spLocks noChangeArrowheads="1"/>
          </p:cNvSpPr>
          <p:nvPr/>
        </p:nvSpPr>
        <p:spPr bwMode="auto">
          <a:xfrm>
            <a:off x="3746374" y="6207732"/>
            <a:ext cx="2483649" cy="461665"/>
          </a:xfrm>
          <a:prstGeom prst="rect">
            <a:avLst/>
          </a:prstGeom>
          <a:noFill/>
          <a:ln w="9525">
            <a:noFill/>
            <a:miter lim="800000"/>
            <a:headEnd/>
            <a:tailEnd/>
          </a:ln>
        </p:spPr>
        <p:txBody>
          <a:bodyPr wrap="square">
            <a:spAutoFit/>
          </a:bodyPr>
          <a:lstStyle/>
          <a:p>
            <a:r>
              <a:rPr lang="en-US" sz="1200" b="1" dirty="0" smtClean="0"/>
              <a:t>Tailor &amp; use mission-specific operational picture </a:t>
            </a:r>
            <a:endParaRPr lang="en-US" sz="1200" b="1" dirty="0"/>
          </a:p>
        </p:txBody>
      </p:sp>
      <p:sp>
        <p:nvSpPr>
          <p:cNvPr id="40" name="TextBox 5"/>
          <p:cNvSpPr txBox="1">
            <a:spLocks noChangeArrowheads="1"/>
          </p:cNvSpPr>
          <p:nvPr/>
        </p:nvSpPr>
        <p:spPr bwMode="auto">
          <a:xfrm>
            <a:off x="7341695" y="3190561"/>
            <a:ext cx="1826862" cy="830997"/>
          </a:xfrm>
          <a:prstGeom prst="rect">
            <a:avLst/>
          </a:prstGeom>
          <a:noFill/>
          <a:ln w="9525">
            <a:noFill/>
            <a:miter lim="800000"/>
            <a:headEnd/>
            <a:tailEnd/>
          </a:ln>
        </p:spPr>
        <p:txBody>
          <a:bodyPr wrap="square">
            <a:spAutoFit/>
          </a:bodyPr>
          <a:lstStyle/>
          <a:p>
            <a:r>
              <a:rPr lang="en-US" sz="1200" b="1" dirty="0" smtClean="0"/>
              <a:t>Share &amp; filter information as required by mission needs &amp; context</a:t>
            </a:r>
            <a:endParaRPr lang="en-US" sz="1200" b="1" dirty="0"/>
          </a:p>
        </p:txBody>
      </p:sp>
      <p:sp>
        <p:nvSpPr>
          <p:cNvPr id="41" name="TextBox 5"/>
          <p:cNvSpPr txBox="1">
            <a:spLocks noChangeArrowheads="1"/>
          </p:cNvSpPr>
          <p:nvPr/>
        </p:nvSpPr>
        <p:spPr bwMode="auto">
          <a:xfrm>
            <a:off x="3200400" y="1719254"/>
            <a:ext cx="4763729" cy="276999"/>
          </a:xfrm>
          <a:prstGeom prst="rect">
            <a:avLst/>
          </a:prstGeom>
          <a:noFill/>
          <a:ln w="9525">
            <a:noFill/>
            <a:miter lim="800000"/>
            <a:headEnd/>
            <a:tailEnd/>
          </a:ln>
        </p:spPr>
        <p:txBody>
          <a:bodyPr wrap="square">
            <a:spAutoFit/>
          </a:bodyPr>
          <a:lstStyle/>
          <a:p>
            <a:r>
              <a:rPr lang="en-US" sz="1200" b="1" dirty="0" smtClean="0"/>
              <a:t>Identify Data Sources &amp; Hardware/Software Assets Available</a:t>
            </a:r>
            <a:endParaRPr lang="en-US" sz="1200" b="1" dirty="0"/>
          </a:p>
        </p:txBody>
      </p:sp>
      <p:sp>
        <p:nvSpPr>
          <p:cNvPr id="42" name="TextBox 5"/>
          <p:cNvSpPr txBox="1">
            <a:spLocks noChangeArrowheads="1"/>
          </p:cNvSpPr>
          <p:nvPr/>
        </p:nvSpPr>
        <p:spPr bwMode="auto">
          <a:xfrm>
            <a:off x="261862" y="2104818"/>
            <a:ext cx="1685571" cy="461665"/>
          </a:xfrm>
          <a:prstGeom prst="rect">
            <a:avLst/>
          </a:prstGeom>
          <a:noFill/>
          <a:ln w="9525">
            <a:noFill/>
            <a:miter lim="800000"/>
            <a:headEnd/>
            <a:tailEnd/>
          </a:ln>
        </p:spPr>
        <p:txBody>
          <a:bodyPr wrap="square">
            <a:spAutoFit/>
          </a:bodyPr>
          <a:lstStyle/>
          <a:p>
            <a:r>
              <a:rPr lang="en-US" sz="1200" b="1" dirty="0" smtClean="0"/>
              <a:t>Receive Mission Assignment </a:t>
            </a:r>
            <a:endParaRPr lang="en-US" sz="1200" dirty="0"/>
          </a:p>
        </p:txBody>
      </p:sp>
      <p:pic>
        <p:nvPicPr>
          <p:cNvPr id="43" name="Picture 3"/>
          <p:cNvPicPr>
            <a:picLocks noChangeAspect="1" noChangeArrowheads="1"/>
          </p:cNvPicPr>
          <p:nvPr/>
        </p:nvPicPr>
        <p:blipFill>
          <a:blip r:embed="rId17" cstate="print"/>
          <a:srcRect/>
          <a:stretch>
            <a:fillRect/>
          </a:stretch>
        </p:blipFill>
        <p:spPr bwMode="auto">
          <a:xfrm>
            <a:off x="846064" y="4508758"/>
            <a:ext cx="1055973" cy="845620"/>
          </a:xfrm>
          <a:prstGeom prst="rect">
            <a:avLst/>
          </a:prstGeom>
          <a:noFill/>
          <a:ln w="9525">
            <a:noFill/>
            <a:miter lim="800000"/>
            <a:headEnd/>
            <a:tailEnd/>
          </a:ln>
        </p:spPr>
      </p:pic>
      <p:pic>
        <p:nvPicPr>
          <p:cNvPr id="44" name="Picture 2"/>
          <p:cNvPicPr>
            <a:picLocks noChangeAspect="1" noChangeArrowheads="1"/>
          </p:cNvPicPr>
          <p:nvPr/>
        </p:nvPicPr>
        <p:blipFill>
          <a:blip r:embed="rId18" cstate="print"/>
          <a:srcRect/>
          <a:stretch>
            <a:fillRect/>
          </a:stretch>
        </p:blipFill>
        <p:spPr bwMode="auto">
          <a:xfrm>
            <a:off x="267587" y="4899172"/>
            <a:ext cx="1116589" cy="763550"/>
          </a:xfrm>
          <a:prstGeom prst="rect">
            <a:avLst/>
          </a:prstGeom>
          <a:noFill/>
          <a:ln w="9525">
            <a:noFill/>
            <a:miter lim="800000"/>
            <a:headEnd/>
            <a:tailEnd/>
          </a:ln>
        </p:spPr>
      </p:pic>
      <p:sp>
        <p:nvSpPr>
          <p:cNvPr id="45" name="Curved Down Arrow 44"/>
          <p:cNvSpPr/>
          <p:nvPr/>
        </p:nvSpPr>
        <p:spPr bwMode="auto">
          <a:xfrm rot="1844189">
            <a:off x="5739302" y="231193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6" name="Curved Down Arrow 45"/>
          <p:cNvSpPr/>
          <p:nvPr/>
        </p:nvSpPr>
        <p:spPr bwMode="auto">
          <a:xfrm rot="19548760">
            <a:off x="2001954" y="2287872"/>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7" name="Curved Down Arrow 46"/>
          <p:cNvSpPr/>
          <p:nvPr/>
        </p:nvSpPr>
        <p:spPr bwMode="auto">
          <a:xfrm rot="8638695">
            <a:off x="5851478" y="5393186"/>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8" name="Curved Down Arrow 47"/>
          <p:cNvSpPr/>
          <p:nvPr/>
        </p:nvSpPr>
        <p:spPr bwMode="auto">
          <a:xfrm rot="12279292">
            <a:off x="1748413" y="562728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49" name="Picture 2"/>
          <p:cNvPicPr>
            <a:picLocks noChangeAspect="1" noChangeArrowheads="1"/>
          </p:cNvPicPr>
          <p:nvPr/>
        </p:nvPicPr>
        <p:blipFill>
          <a:blip r:embed="rId19" cstate="print"/>
          <a:srcRect/>
          <a:stretch>
            <a:fillRect/>
          </a:stretch>
        </p:blipFill>
        <p:spPr bwMode="auto">
          <a:xfrm>
            <a:off x="785446" y="2578237"/>
            <a:ext cx="1294469" cy="865676"/>
          </a:xfrm>
          <a:prstGeom prst="rect">
            <a:avLst/>
          </a:prstGeom>
          <a:noFill/>
          <a:ln w="9525">
            <a:noFill/>
            <a:miter lim="800000"/>
            <a:headEnd/>
            <a:tailEnd/>
          </a:ln>
        </p:spPr>
      </p:pic>
      <p:pic>
        <p:nvPicPr>
          <p:cNvPr id="50" name="Picture 4"/>
          <p:cNvPicPr>
            <a:picLocks noChangeAspect="1" noChangeArrowheads="1"/>
          </p:cNvPicPr>
          <p:nvPr/>
        </p:nvPicPr>
        <p:blipFill>
          <a:blip r:embed="rId20" cstate="print"/>
          <a:srcRect/>
          <a:stretch>
            <a:fillRect/>
          </a:stretch>
        </p:blipFill>
        <p:spPr bwMode="auto">
          <a:xfrm>
            <a:off x="308073" y="3027743"/>
            <a:ext cx="1295400" cy="971550"/>
          </a:xfrm>
          <a:prstGeom prst="rect">
            <a:avLst/>
          </a:prstGeom>
          <a:noFill/>
          <a:ln w="9525">
            <a:noFill/>
            <a:miter lim="800000"/>
            <a:headEnd/>
            <a:tailEnd/>
          </a:ln>
        </p:spPr>
      </p:pic>
      <p:sp>
        <p:nvSpPr>
          <p:cNvPr id="52" name="TextBox 51"/>
          <p:cNvSpPr txBox="1"/>
          <p:nvPr/>
        </p:nvSpPr>
        <p:spPr>
          <a:xfrm>
            <a:off x="442648" y="1021476"/>
            <a:ext cx="8082563" cy="646331"/>
          </a:xfrm>
          <a:prstGeom prst="rect">
            <a:avLst/>
          </a:prstGeom>
          <a:noFill/>
        </p:spPr>
        <p:txBody>
          <a:bodyPr wrap="square" rtlCol="0">
            <a:spAutoFit/>
          </a:bodyPr>
          <a:lstStyle/>
          <a:p>
            <a:r>
              <a:rPr lang="en-US" dirty="0" smtClean="0"/>
              <a:t>Real life SA missions encounter changes frequently; as ATAK/</a:t>
            </a:r>
            <a:r>
              <a:rPr lang="en-US" dirty="0" err="1" smtClean="0"/>
              <a:t>TAKServer</a:t>
            </a:r>
            <a:r>
              <a:rPr lang="en-US" dirty="0" smtClean="0"/>
              <a:t> developers/maintainers, BBN is well aware of the need and challenges </a:t>
            </a:r>
            <a:endParaRPr lang="en-US" dirty="0"/>
          </a:p>
        </p:txBody>
      </p:sp>
      <p:sp>
        <p:nvSpPr>
          <p:cNvPr id="51" name="TextBox 50"/>
          <p:cNvSpPr txBox="1"/>
          <p:nvPr/>
        </p:nvSpPr>
        <p:spPr>
          <a:xfrm>
            <a:off x="394305" y="2700252"/>
            <a:ext cx="22207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Missions are increasingly variable (sanctions, counter-drug, terrorism, insurgency, humanitarian assistance,  …)</a:t>
            </a:r>
            <a:endParaRPr lang="en-US" sz="1200" dirty="0">
              <a:solidFill>
                <a:schemeClr val="dk1"/>
              </a:solidFill>
              <a:latin typeface="+mn-lt"/>
            </a:endParaRPr>
          </a:p>
        </p:txBody>
      </p:sp>
      <p:sp>
        <p:nvSpPr>
          <p:cNvPr id="53" name="TextBox 52"/>
          <p:cNvSpPr txBox="1"/>
          <p:nvPr/>
        </p:nvSpPr>
        <p:spPr>
          <a:xfrm>
            <a:off x="2921000" y="1655372"/>
            <a:ext cx="26899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Ins="0" rtlCol="0">
            <a:spAutoFit/>
          </a:bodyPr>
          <a:lstStyle/>
          <a:p>
            <a:pPr>
              <a:defRPr/>
            </a:pPr>
            <a:r>
              <a:rPr lang="en-US" sz="1200" dirty="0" smtClean="0"/>
              <a:t>Number/diversity of sources, volume of </a:t>
            </a:r>
            <a:r>
              <a:rPr lang="en-US" sz="1200" dirty="0" smtClean="0">
                <a:solidFill>
                  <a:schemeClr val="tx1"/>
                </a:solidFill>
              </a:rPr>
              <a:t>and security classification of </a:t>
            </a:r>
            <a:r>
              <a:rPr lang="en-US" sz="1200" dirty="0" smtClean="0"/>
              <a:t>data, hardware/software </a:t>
            </a:r>
            <a:r>
              <a:rPr lang="en-US" sz="1200" dirty="0" smtClean="0">
                <a:solidFill>
                  <a:schemeClr val="tx1"/>
                </a:solidFill>
              </a:rPr>
              <a:t>capabilities to choose from are increasing </a:t>
            </a:r>
            <a:r>
              <a:rPr lang="en-US" sz="1200" dirty="0" smtClean="0"/>
              <a:t>rapidly</a:t>
            </a:r>
            <a:endParaRPr lang="en-US" dirty="0"/>
          </a:p>
        </p:txBody>
      </p:sp>
      <p:sp>
        <p:nvSpPr>
          <p:cNvPr id="54" name="TextBox 53"/>
          <p:cNvSpPr txBox="1"/>
          <p:nvPr/>
        </p:nvSpPr>
        <p:spPr>
          <a:xfrm>
            <a:off x="6562416" y="3581105"/>
            <a:ext cx="2479983"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a:t>Software supporting warfighter must adapt and evolve to function despite dynamic </a:t>
            </a:r>
            <a:r>
              <a:rPr lang="en-US" sz="1200" dirty="0">
                <a:solidFill>
                  <a:schemeClr val="tx1"/>
                </a:solidFill>
              </a:rPr>
              <a:t>changes in mission focus, data sources, network availability, and environmental conditions</a:t>
            </a:r>
          </a:p>
        </p:txBody>
      </p:sp>
      <p:sp>
        <p:nvSpPr>
          <p:cNvPr id="55" name="TextBox 54"/>
          <p:cNvSpPr txBox="1"/>
          <p:nvPr/>
        </p:nvSpPr>
        <p:spPr>
          <a:xfrm>
            <a:off x="3281450" y="6011665"/>
            <a:ext cx="251698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have confidence to use &amp; </a:t>
            </a:r>
            <a:r>
              <a:rPr lang="en-US" sz="1200" dirty="0" smtClean="0"/>
              <a:t>share adapted solutions in mission-critical contexts</a:t>
            </a:r>
            <a:endParaRPr lang="en-US" sz="1200" dirty="0">
              <a:solidFill>
                <a:schemeClr val="dk1"/>
              </a:solidFill>
              <a:latin typeface="+mn-lt"/>
            </a:endParaRPr>
          </a:p>
        </p:txBody>
      </p:sp>
      <p:sp>
        <p:nvSpPr>
          <p:cNvPr id="56" name="TextBox 55"/>
          <p:cNvSpPr txBox="1"/>
          <p:nvPr/>
        </p:nvSpPr>
        <p:spPr>
          <a:xfrm>
            <a:off x="402783" y="4971356"/>
            <a:ext cx="221227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be able to analyze solutions &amp; improve them</a:t>
            </a:r>
            <a:r>
              <a:rPr lang="en-US" sz="1200" dirty="0"/>
              <a:t> </a:t>
            </a:r>
            <a:r>
              <a:rPr lang="en-US" sz="1200" dirty="0" smtClean="0"/>
              <a:t>throughout the lifecycle</a:t>
            </a:r>
            <a:endParaRPr lang="en-US" sz="1200" dirty="0">
              <a:solidFill>
                <a:schemeClr val="dk1"/>
              </a:solidFill>
              <a:latin typeface="+mn-lt"/>
            </a:endParaRPr>
          </a:p>
        </p:txBody>
      </p:sp>
    </p:spTree>
    <p:extLst>
      <p:ext uri="{BB962C8B-B14F-4D97-AF65-F5344CB8AC3E}">
        <p14:creationId xmlns:p14="http://schemas.microsoft.com/office/powerpoint/2010/main" val="31152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51" grpId="0" animBg="1"/>
      <p:bldP spid="53" grpId="0" animBg="1"/>
      <p:bldP spid="54" grpId="0" animBg="1"/>
      <p:bldP spid="55" grpId="0" animBg="1"/>
      <p:bldP spid="5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Potential Users </a:t>
            </a:r>
            <a:endParaRPr lang="en-US" dirty="0"/>
          </a:p>
        </p:txBody>
      </p:sp>
      <p:sp>
        <p:nvSpPr>
          <p:cNvPr id="5" name="Content Placeholder 4"/>
          <p:cNvSpPr>
            <a:spLocks noGrp="1"/>
          </p:cNvSpPr>
          <p:nvPr>
            <p:ph idx="1"/>
          </p:nvPr>
        </p:nvSpPr>
        <p:spPr>
          <a:xfrm>
            <a:off x="427703" y="1207497"/>
            <a:ext cx="8182898" cy="5186375"/>
          </a:xfrm>
        </p:spPr>
        <p:txBody>
          <a:bodyPr>
            <a:normAutofit fontScale="70000" lnSpcReduction="20000"/>
          </a:bodyPr>
          <a:lstStyle/>
          <a:p>
            <a:r>
              <a:rPr lang="en-US" dirty="0" smtClean="0"/>
              <a:t>Program Managers</a:t>
            </a:r>
          </a:p>
          <a:p>
            <a:pPr lvl="1"/>
            <a:r>
              <a:rPr lang="en-US" dirty="0" smtClean="0"/>
              <a:t>Help in planning development tasks, without the need for pesky developers</a:t>
            </a:r>
          </a:p>
          <a:p>
            <a:pPr lvl="1"/>
            <a:r>
              <a:rPr lang="en-US" dirty="0" smtClean="0"/>
              <a:t>Does not make use of the full DAS, especially components responsible for generating the variants, building and testing</a:t>
            </a:r>
          </a:p>
          <a:p>
            <a:r>
              <a:rPr lang="en-US" dirty="0" smtClean="0"/>
              <a:t>Developers</a:t>
            </a:r>
          </a:p>
          <a:p>
            <a:pPr lvl="1"/>
            <a:r>
              <a:rPr lang="en-US" dirty="0" smtClean="0"/>
              <a:t>Finding potential sources of needed functionality</a:t>
            </a:r>
          </a:p>
          <a:p>
            <a:pPr lvl="1"/>
            <a:r>
              <a:rPr lang="en-US" dirty="0" smtClean="0"/>
              <a:t>Illustrating cascading effects of changes</a:t>
            </a:r>
          </a:p>
          <a:p>
            <a:pPr lvl="1"/>
            <a:r>
              <a:rPr lang="en-US" dirty="0" smtClean="0"/>
              <a:t>They could potentially use the DAS as a whole but are likely to have their own build and test environment </a:t>
            </a:r>
          </a:p>
          <a:p>
            <a:r>
              <a:rPr lang="en-US" dirty="0" smtClean="0"/>
              <a:t>Deployment or Mission Managers / End Users (owners of mission requirements)</a:t>
            </a:r>
          </a:p>
          <a:p>
            <a:pPr lvl="1"/>
            <a:r>
              <a:rPr lang="en-US" dirty="0" smtClean="0"/>
              <a:t>Determine if current apps would work in a given scenario</a:t>
            </a:r>
          </a:p>
          <a:p>
            <a:pPr lvl="1"/>
            <a:r>
              <a:rPr lang="en-US" dirty="0" smtClean="0"/>
              <a:t>They also could use the entire DAS – but may not have enough technical background</a:t>
            </a:r>
          </a:p>
          <a:p>
            <a:pPr lvl="2"/>
            <a:endParaRPr lang="en-US" dirty="0" smtClean="0"/>
          </a:p>
          <a:p>
            <a:r>
              <a:rPr lang="en-US" dirty="0" smtClean="0"/>
              <a:t>Take </a:t>
            </a:r>
            <a:r>
              <a:rPr lang="en-US" dirty="0" err="1" smtClean="0"/>
              <a:t>aways</a:t>
            </a:r>
            <a:endParaRPr lang="en-US" dirty="0" smtClean="0"/>
          </a:p>
          <a:p>
            <a:pPr lvl="1"/>
            <a:r>
              <a:rPr lang="en-US" dirty="0" smtClean="0"/>
              <a:t>Analysis and visualization of the extracted knowledge seems most likely to be used</a:t>
            </a:r>
          </a:p>
          <a:p>
            <a:pPr lvl="1"/>
            <a:r>
              <a:rPr lang="en-US" dirty="0" smtClean="0"/>
              <a:t>Enhancing usability is all about understanding and bridging the impedance gap between what we have and what the intended user can use</a:t>
            </a:r>
          </a:p>
          <a:p>
            <a:pPr lvl="2"/>
            <a:endParaRPr lang="en-US" dirty="0" smtClean="0"/>
          </a:p>
        </p:txBody>
      </p:sp>
      <p:sp>
        <p:nvSpPr>
          <p:cNvPr id="2" name="Slide Number Placeholder 1"/>
          <p:cNvSpPr>
            <a:spLocks noGrp="1"/>
          </p:cNvSpPr>
          <p:nvPr>
            <p:ph type="sldNum" sz="quarter" idx="12"/>
          </p:nvPr>
        </p:nvSpPr>
        <p:spPr/>
        <p:txBody>
          <a:bodyPr/>
          <a:lstStyle/>
          <a:p>
            <a:fld id="{0840E6D7-221B-40B7-B50C-C3B5231B0D1A}" type="slidenum">
              <a:rPr lang="en-US" smtClean="0"/>
              <a:pPr/>
              <a:t>85</a:t>
            </a:fld>
            <a:endParaRPr lang="en-US"/>
          </a:p>
        </p:txBody>
      </p:sp>
    </p:spTree>
    <p:extLst>
      <p:ext uri="{BB962C8B-B14F-4D97-AF65-F5344CB8AC3E}">
        <p14:creationId xmlns:p14="http://schemas.microsoft.com/office/powerpoint/2010/main" val="6637755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Targets</a:t>
            </a:r>
            <a:endParaRPr lang="en-US" dirty="0"/>
          </a:p>
        </p:txBody>
      </p:sp>
      <p:sp>
        <p:nvSpPr>
          <p:cNvPr id="3" name="Content Placeholder 2"/>
          <p:cNvSpPr>
            <a:spLocks noGrp="1"/>
          </p:cNvSpPr>
          <p:nvPr>
            <p:ph idx="1"/>
          </p:nvPr>
        </p:nvSpPr>
        <p:spPr>
          <a:xfrm>
            <a:off x="648929" y="1319981"/>
            <a:ext cx="8229600" cy="4525963"/>
          </a:xfrm>
        </p:spPr>
        <p:txBody>
          <a:bodyPr/>
          <a:lstStyle/>
          <a:p>
            <a:r>
              <a:rPr lang="en-US" dirty="0" smtClean="0"/>
              <a:t>Lessons learned from the past as both technology developer and the ATAK/</a:t>
            </a:r>
            <a:r>
              <a:rPr lang="en-US" dirty="0" err="1" smtClean="0"/>
              <a:t>TAKServer</a:t>
            </a:r>
            <a:r>
              <a:rPr lang="en-US" dirty="0" smtClean="0"/>
              <a:t> developer</a:t>
            </a:r>
          </a:p>
          <a:p>
            <a:pPr lvl="1"/>
            <a:r>
              <a:rPr lang="en-US" dirty="0" smtClean="0"/>
              <a:t>The need for new capability varies from one constituent to another (e.g., PMs, Developers, End users)</a:t>
            </a:r>
          </a:p>
          <a:p>
            <a:pPr lvl="1"/>
            <a:r>
              <a:rPr lang="en-US" dirty="0" smtClean="0"/>
              <a:t>R&amp;D and experimental capabilities have many moving parts and it is hard and rare to transition the whole system</a:t>
            </a:r>
            <a:endParaRPr lang="en-US" dirty="0"/>
          </a:p>
          <a:p>
            <a:pPr lvl="1"/>
            <a:r>
              <a:rPr lang="en-US" dirty="0" smtClean="0"/>
              <a:t>Better to try incrementally narrow/focused capability matched to a specific constituency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86</a:t>
            </a:fld>
            <a:endParaRPr lang="en-US"/>
          </a:p>
        </p:txBody>
      </p:sp>
    </p:spTree>
    <p:extLst>
      <p:ext uri="{BB962C8B-B14F-4D97-AF65-F5344CB8AC3E}">
        <p14:creationId xmlns:p14="http://schemas.microsoft.com/office/powerpoint/2010/main" val="5597851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Options </a:t>
            </a:r>
            <a:endParaRPr lang="en-US" dirty="0"/>
          </a:p>
        </p:txBody>
      </p:sp>
      <p:sp>
        <p:nvSpPr>
          <p:cNvPr id="3" name="Content Placeholder 2"/>
          <p:cNvSpPr>
            <a:spLocks noGrp="1"/>
          </p:cNvSpPr>
          <p:nvPr>
            <p:ph idx="1"/>
          </p:nvPr>
        </p:nvSpPr>
        <p:spPr>
          <a:xfrm>
            <a:off x="663678" y="1246239"/>
            <a:ext cx="8229600" cy="5095567"/>
          </a:xfrm>
        </p:spPr>
        <p:txBody>
          <a:bodyPr/>
          <a:lstStyle/>
          <a:p>
            <a:r>
              <a:rPr lang="en-US" dirty="0" smtClean="0"/>
              <a:t>Self-contained capabilities </a:t>
            </a:r>
          </a:p>
          <a:p>
            <a:pPr lvl="1"/>
            <a:r>
              <a:rPr lang="en-US" dirty="0" smtClean="0"/>
              <a:t>Discovery tools (Custom plugins for </a:t>
            </a:r>
            <a:r>
              <a:rPr lang="en-US" dirty="0" err="1" smtClean="0"/>
              <a:t>DroidScope</a:t>
            </a:r>
            <a:r>
              <a:rPr lang="en-US" dirty="0" smtClean="0"/>
              <a:t>, etc.)</a:t>
            </a:r>
          </a:p>
          <a:p>
            <a:pPr lvl="1"/>
            <a:r>
              <a:rPr lang="en-US" dirty="0" smtClean="0"/>
              <a:t>GME</a:t>
            </a:r>
          </a:p>
          <a:p>
            <a:r>
              <a:rPr lang="en-US" dirty="0" smtClean="0"/>
              <a:t>Getting an R&amp;D product </a:t>
            </a:r>
            <a:r>
              <a:rPr lang="en-US" dirty="0" err="1" smtClean="0"/>
              <a:t>transitionable</a:t>
            </a:r>
            <a:endParaRPr lang="en-US" dirty="0" smtClean="0"/>
          </a:p>
          <a:p>
            <a:pPr lvl="1"/>
            <a:r>
              <a:rPr lang="en-US" dirty="0" smtClean="0"/>
              <a:t>Earning confidence of the transition target (evaluation, demos)</a:t>
            </a:r>
          </a:p>
          <a:p>
            <a:pPr lvl="1"/>
            <a:r>
              <a:rPr lang="en-US" dirty="0" smtClean="0"/>
              <a:t>Packaging and robustness of the code</a:t>
            </a:r>
          </a:p>
          <a:p>
            <a:pPr lvl="1"/>
            <a:r>
              <a:rPr lang="en-US" dirty="0" smtClean="0"/>
              <a:t>Presentation/UI – the users are not usually the expert developers or computer scientists</a:t>
            </a:r>
          </a:p>
          <a:p>
            <a:r>
              <a:rPr lang="en-US" dirty="0" smtClean="0"/>
              <a:t>May need additional specialized development for generalization, robustness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87</a:t>
            </a:fld>
            <a:endParaRPr lang="en-US"/>
          </a:p>
        </p:txBody>
      </p:sp>
    </p:spTree>
    <p:extLst>
      <p:ext uri="{BB962C8B-B14F-4D97-AF65-F5344CB8AC3E}">
        <p14:creationId xmlns:p14="http://schemas.microsoft.com/office/powerpoint/2010/main" val="20018123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Usability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88</a:t>
            </a:fld>
            <a:endParaRPr lang="en-US"/>
          </a:p>
        </p:txBody>
      </p:sp>
    </p:spTree>
    <p:extLst>
      <p:ext uri="{BB962C8B-B14F-4D97-AF65-F5344CB8AC3E}">
        <p14:creationId xmlns:p14="http://schemas.microsoft.com/office/powerpoint/2010/main" val="24576381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Audience</a:t>
            </a:r>
            <a:endParaRPr lang="en-US" dirty="0"/>
          </a:p>
        </p:txBody>
      </p:sp>
      <p:sp>
        <p:nvSpPr>
          <p:cNvPr id="3" name="Content Placeholder 2"/>
          <p:cNvSpPr>
            <a:spLocks noGrp="1"/>
          </p:cNvSpPr>
          <p:nvPr>
            <p:ph idx="1"/>
          </p:nvPr>
        </p:nvSpPr>
        <p:spPr>
          <a:xfrm>
            <a:off x="457200" y="1150495"/>
            <a:ext cx="8229600" cy="4525963"/>
          </a:xfrm>
        </p:spPr>
        <p:txBody>
          <a:bodyPr/>
          <a:lstStyle/>
          <a:p>
            <a:r>
              <a:rPr lang="en-US" sz="2400" dirty="0" smtClean="0"/>
              <a:t>Who could potentially use </a:t>
            </a:r>
            <a:r>
              <a:rPr lang="en-US" sz="2400" dirty="0" err="1" smtClean="0"/>
              <a:t>IMMoRTALS</a:t>
            </a:r>
            <a:endParaRPr lang="en-US" sz="2400" dirty="0" smtClean="0"/>
          </a:p>
          <a:p>
            <a:pPr lvl="1"/>
            <a:r>
              <a:rPr lang="en-US" sz="2000" dirty="0" smtClean="0"/>
              <a:t>Maintainers of the ATAK/TAK Server</a:t>
            </a:r>
          </a:p>
          <a:p>
            <a:pPr lvl="1"/>
            <a:r>
              <a:rPr lang="en-US" sz="2000" dirty="0" smtClean="0"/>
              <a:t>Program managers/Mission Managers</a:t>
            </a:r>
          </a:p>
          <a:p>
            <a:pPr lvl="1"/>
            <a:r>
              <a:rPr lang="en-US" sz="2000" dirty="0" smtClean="0"/>
              <a:t>Developers feeding to the ATAK food chain</a:t>
            </a:r>
          </a:p>
          <a:p>
            <a:pPr lvl="1"/>
            <a:r>
              <a:rPr lang="en-US" sz="2000" dirty="0" smtClean="0"/>
              <a:t>End users</a:t>
            </a:r>
          </a:p>
          <a:p>
            <a:endParaRPr lang="en-US" sz="2400" dirty="0" smtClean="0"/>
          </a:p>
          <a:p>
            <a:r>
              <a:rPr lang="en-US" sz="2400" dirty="0" smtClean="0"/>
              <a:t>They are not likely to use the entire set of capabilities of </a:t>
            </a:r>
            <a:r>
              <a:rPr lang="en-US" sz="2400" dirty="0" err="1" smtClean="0"/>
              <a:t>IMMoRTALS</a:t>
            </a:r>
            <a:r>
              <a:rPr lang="en-US" sz="2400" dirty="0" smtClean="0"/>
              <a:t> as a whole</a:t>
            </a:r>
          </a:p>
          <a:p>
            <a:endParaRPr lang="en-US" sz="2400" dirty="0"/>
          </a:p>
          <a:p>
            <a:r>
              <a:rPr lang="en-US" sz="2400" dirty="0" smtClean="0"/>
              <a:t>Their usability requirements may also be different</a:t>
            </a:r>
          </a:p>
          <a:p>
            <a:pPr lvl="1"/>
            <a:r>
              <a:rPr lang="en-US" sz="2000" dirty="0" smtClean="0"/>
              <a:t>End users would need a UI at the level of mission requirements</a:t>
            </a:r>
          </a:p>
          <a:p>
            <a:pPr lvl="1"/>
            <a:r>
              <a:rPr lang="en-US" sz="2000" dirty="0" smtClean="0"/>
              <a:t>Developers might want interfaces to browse the KR</a:t>
            </a:r>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89</a:t>
            </a:fld>
            <a:endParaRPr lang="en-US"/>
          </a:p>
        </p:txBody>
      </p:sp>
    </p:spTree>
    <p:extLst>
      <p:ext uri="{BB962C8B-B14F-4D97-AF65-F5344CB8AC3E}">
        <p14:creationId xmlns:p14="http://schemas.microsoft.com/office/powerpoint/2010/main" val="2122672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and Assumptions</a:t>
            </a:r>
            <a:endParaRPr lang="en-US" dirty="0"/>
          </a:p>
        </p:txBody>
      </p:sp>
      <p:sp>
        <p:nvSpPr>
          <p:cNvPr id="3" name="Content Placeholder 2"/>
          <p:cNvSpPr>
            <a:spLocks noGrp="1"/>
          </p:cNvSpPr>
          <p:nvPr>
            <p:ph idx="1"/>
          </p:nvPr>
        </p:nvSpPr>
        <p:spPr>
          <a:xfrm>
            <a:off x="457200" y="1126066"/>
            <a:ext cx="8229600" cy="4525963"/>
          </a:xfrm>
        </p:spPr>
        <p:txBody>
          <a:bodyPr/>
          <a:lstStyle/>
          <a:p>
            <a:r>
              <a:rPr lang="en-US" sz="2400" dirty="0" smtClean="0"/>
              <a:t>Concepts</a:t>
            </a:r>
          </a:p>
          <a:p>
            <a:pPr lvl="1"/>
            <a:r>
              <a:rPr lang="en-US" sz="2000" dirty="0" smtClean="0"/>
              <a:t>Granularity – DFUs </a:t>
            </a:r>
          </a:p>
          <a:p>
            <a:pPr lvl="1"/>
            <a:r>
              <a:rPr lang="en-US" sz="2000" dirty="0" smtClean="0"/>
              <a:t>RDF knowledge repository </a:t>
            </a:r>
          </a:p>
          <a:p>
            <a:pPr lvl="1"/>
            <a:r>
              <a:rPr lang="en-US" sz="2000" dirty="0" smtClean="0"/>
              <a:t>Basic mutation operations: replace, add, delete</a:t>
            </a:r>
          </a:p>
          <a:p>
            <a:pPr lvl="1"/>
            <a:r>
              <a:rPr lang="en-US" sz="2000" dirty="0" smtClean="0"/>
              <a:t>Offline source code evolution and online hot swap/bytecode rewriting</a:t>
            </a:r>
          </a:p>
          <a:p>
            <a:r>
              <a:rPr lang="en-US" sz="2400" dirty="0" smtClean="0"/>
              <a:t>Assumptions</a:t>
            </a:r>
          </a:p>
          <a:p>
            <a:pPr lvl="1"/>
            <a:r>
              <a:rPr lang="en-US" sz="2000" dirty="0" smtClean="0"/>
              <a:t>What is given to us: functional spec</a:t>
            </a:r>
          </a:p>
          <a:p>
            <a:pPr lvl="1"/>
            <a:r>
              <a:rPr lang="en-US" sz="2000" dirty="0"/>
              <a:t>W</a:t>
            </a:r>
            <a:r>
              <a:rPr lang="en-US" sz="2000" dirty="0" smtClean="0"/>
              <a:t>hat are we deriving/inferring:  extra-functional (dependency, usage)</a:t>
            </a:r>
          </a:p>
          <a:p>
            <a:pPr lvl="1"/>
            <a:r>
              <a:rPr lang="en-US" sz="2000" dirty="0" smtClean="0"/>
              <a:t>Control Points: derived from PLA; parts of the code that have functional spec defined (and thus are adaptable)</a:t>
            </a:r>
            <a:endParaRPr lang="en-US" sz="2000" dirty="0">
              <a:solidFill>
                <a:srgbClr val="FF0000"/>
              </a:solidFill>
            </a:endParaRPr>
          </a:p>
        </p:txBody>
      </p:sp>
      <p:sp>
        <p:nvSpPr>
          <p:cNvPr id="4" name="Slide Number Placeholder 3"/>
          <p:cNvSpPr>
            <a:spLocks noGrp="1"/>
          </p:cNvSpPr>
          <p:nvPr>
            <p:ph type="sldNum" sz="quarter" idx="12"/>
          </p:nvPr>
        </p:nvSpPr>
        <p:spPr/>
        <p:txBody>
          <a:bodyPr/>
          <a:lstStyle/>
          <a:p>
            <a:fld id="{0840E6D7-221B-40B7-B50C-C3B5231B0D1A}" type="slidenum">
              <a:rPr lang="en-US" smtClean="0"/>
              <a:pPr/>
              <a:t>9</a:t>
            </a:fld>
            <a:endParaRPr lang="en-US"/>
          </a:p>
        </p:txBody>
      </p:sp>
    </p:spTree>
    <p:extLst>
      <p:ext uri="{BB962C8B-B14F-4D97-AF65-F5344CB8AC3E}">
        <p14:creationId xmlns:p14="http://schemas.microsoft.com/office/powerpoint/2010/main" val="41156241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230394"/>
            <a:ext cx="6749435" cy="682625"/>
          </a:xfrm>
        </p:spPr>
        <p:txBody>
          <a:bodyPr/>
          <a:lstStyle/>
          <a:p>
            <a:r>
              <a:rPr lang="en-US" dirty="0" smtClean="0"/>
              <a:t>Consider the ATAK/</a:t>
            </a:r>
            <a:r>
              <a:rPr lang="en-US" dirty="0" err="1"/>
              <a:t>T</a:t>
            </a:r>
            <a:r>
              <a:rPr lang="en-US" dirty="0" err="1" smtClean="0"/>
              <a:t>AKServer</a:t>
            </a:r>
            <a:r>
              <a:rPr lang="en-US" dirty="0" smtClean="0"/>
              <a:t> Maintainers</a:t>
            </a:r>
            <a:endParaRPr lang="en-US" dirty="0"/>
          </a:p>
        </p:txBody>
      </p:sp>
      <p:sp>
        <p:nvSpPr>
          <p:cNvPr id="3" name="Content Placeholder 2"/>
          <p:cNvSpPr>
            <a:spLocks noGrp="1"/>
          </p:cNvSpPr>
          <p:nvPr>
            <p:ph idx="1"/>
          </p:nvPr>
        </p:nvSpPr>
        <p:spPr>
          <a:xfrm>
            <a:off x="457200" y="1150495"/>
            <a:ext cx="8229600" cy="5014331"/>
          </a:xfrm>
        </p:spPr>
        <p:txBody>
          <a:bodyPr/>
          <a:lstStyle/>
          <a:p>
            <a:r>
              <a:rPr lang="en-US" dirty="0" smtClean="0"/>
              <a:t>Potential uses</a:t>
            </a:r>
          </a:p>
          <a:p>
            <a:pPr lvl="1"/>
            <a:r>
              <a:rPr lang="en-US" dirty="0" smtClean="0"/>
              <a:t>Help with building up the semantic model (by using annotations)</a:t>
            </a:r>
          </a:p>
          <a:p>
            <a:pPr lvl="1"/>
            <a:r>
              <a:rPr lang="en-US" dirty="0" smtClean="0"/>
              <a:t>Help with building up the dependency and resource usages (program analysis, automation)</a:t>
            </a:r>
          </a:p>
          <a:p>
            <a:pPr lvl="1"/>
            <a:r>
              <a:rPr lang="en-US" dirty="0" smtClean="0"/>
              <a:t>Managing domain model</a:t>
            </a:r>
            <a:endParaRPr lang="en-US" dirty="0"/>
          </a:p>
          <a:p>
            <a:r>
              <a:rPr lang="en-US" dirty="0" smtClean="0"/>
              <a:t>What are the issues that can hinder usability </a:t>
            </a:r>
          </a:p>
          <a:p>
            <a:pPr lvl="1"/>
            <a:r>
              <a:rPr lang="en-US" dirty="0" smtClean="0"/>
              <a:t>There is still a gap between what humans conceive in terms of the mission requirements and how it is represented in the system</a:t>
            </a:r>
          </a:p>
          <a:p>
            <a:pPr lvl="2"/>
            <a:r>
              <a:rPr lang="en-US" sz="1800" dirty="0" smtClean="0"/>
              <a:t>Is there an analog for environment changes </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90</a:t>
            </a:fld>
            <a:endParaRPr lang="en-US"/>
          </a:p>
        </p:txBody>
      </p:sp>
    </p:spTree>
    <p:extLst>
      <p:ext uri="{BB962C8B-B14F-4D97-AF65-F5344CB8AC3E}">
        <p14:creationId xmlns:p14="http://schemas.microsoft.com/office/powerpoint/2010/main" val="1051615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A Concrete Idea</a:t>
            </a:r>
            <a:endParaRPr lang="en-US" dirty="0"/>
          </a:p>
        </p:txBody>
      </p:sp>
      <p:sp>
        <p:nvSpPr>
          <p:cNvPr id="3" name="Content Placeholder 2"/>
          <p:cNvSpPr>
            <a:spLocks noGrp="1"/>
          </p:cNvSpPr>
          <p:nvPr>
            <p:ph idx="1"/>
          </p:nvPr>
        </p:nvSpPr>
        <p:spPr>
          <a:xfrm>
            <a:off x="427704" y="1170491"/>
            <a:ext cx="8229600" cy="5156567"/>
          </a:xfrm>
        </p:spPr>
        <p:txBody>
          <a:bodyPr/>
          <a:lstStyle/>
          <a:p>
            <a:r>
              <a:rPr lang="en-US" sz="2400" dirty="0" smtClean="0"/>
              <a:t>GME provides a UI for describing the environment</a:t>
            </a:r>
          </a:p>
          <a:p>
            <a:pPr lvl="1"/>
            <a:r>
              <a:rPr lang="en-US" sz="2000" dirty="0" smtClean="0"/>
              <a:t>Mission Requirements</a:t>
            </a:r>
          </a:p>
          <a:p>
            <a:pPr lvl="1"/>
            <a:r>
              <a:rPr lang="en-US" sz="2000" dirty="0" smtClean="0"/>
              <a:t>Physical deployment aspects</a:t>
            </a:r>
            <a:endParaRPr lang="en-US" sz="2400" dirty="0" smtClean="0">
              <a:solidFill>
                <a:srgbClr val="FF0000"/>
              </a:solidFill>
            </a:endParaRPr>
          </a:p>
          <a:p>
            <a:r>
              <a:rPr lang="en-US" sz="2400" dirty="0" smtClean="0"/>
              <a:t>Potential for encoding constraints in model (i.e., to allow DSL to evaluate constraints that were not envisioned)</a:t>
            </a:r>
          </a:p>
          <a:p>
            <a:r>
              <a:rPr lang="en-US" sz="2400" dirty="0" smtClean="0"/>
              <a:t>Enrich the KR</a:t>
            </a:r>
          </a:p>
          <a:p>
            <a:pPr lvl="1"/>
            <a:r>
              <a:rPr lang="en-US" sz="2000" dirty="0" smtClean="0"/>
              <a:t>Facilitate more and more accurate semantic and resource specification and dependency knowledge in the KR  </a:t>
            </a:r>
            <a:endParaRPr lang="en-US" sz="2000" dirty="0"/>
          </a:p>
        </p:txBody>
      </p:sp>
      <p:sp>
        <p:nvSpPr>
          <p:cNvPr id="5" name="Slide Number Placeholder 4"/>
          <p:cNvSpPr>
            <a:spLocks noGrp="1"/>
          </p:cNvSpPr>
          <p:nvPr>
            <p:ph type="sldNum" sz="quarter" idx="12"/>
          </p:nvPr>
        </p:nvSpPr>
        <p:spPr/>
        <p:txBody>
          <a:bodyPr/>
          <a:lstStyle/>
          <a:p>
            <a:fld id="{0840E6D7-221B-40B7-B50C-C3B5231B0D1A}" type="slidenum">
              <a:rPr lang="en-US" smtClean="0"/>
              <a:pPr/>
              <a:t>91</a:t>
            </a:fld>
            <a:endParaRPr lang="en-US"/>
          </a:p>
        </p:txBody>
      </p:sp>
    </p:spTree>
    <p:extLst>
      <p:ext uri="{BB962C8B-B14F-4D97-AF65-F5344CB8AC3E}">
        <p14:creationId xmlns:p14="http://schemas.microsoft.com/office/powerpoint/2010/main" val="36834821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Conclusion, Action Items</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92</a:t>
            </a:fld>
            <a:endParaRPr lang="en-US"/>
          </a:p>
        </p:txBody>
      </p:sp>
    </p:spTree>
    <p:extLst>
      <p:ext uri="{BB962C8B-B14F-4D97-AF65-F5344CB8AC3E}">
        <p14:creationId xmlns:p14="http://schemas.microsoft.com/office/powerpoint/2010/main" val="17220495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589935" y="1191421"/>
            <a:ext cx="8229600" cy="4525963"/>
          </a:xfrm>
        </p:spPr>
        <p:txBody>
          <a:bodyPr/>
          <a:lstStyle/>
          <a:p>
            <a:r>
              <a:rPr lang="en-US" dirty="0" smtClean="0"/>
              <a:t>Good progress and momentum in the 1</a:t>
            </a:r>
            <a:r>
              <a:rPr lang="en-US" baseline="30000" dirty="0" smtClean="0"/>
              <a:t>st</a:t>
            </a:r>
            <a:r>
              <a:rPr lang="en-US" dirty="0" smtClean="0"/>
              <a:t> year </a:t>
            </a:r>
          </a:p>
          <a:p>
            <a:r>
              <a:rPr lang="en-US" dirty="0" smtClean="0"/>
              <a:t>Lots of interesting challenges and possibilities</a:t>
            </a:r>
          </a:p>
          <a:p>
            <a:pPr lvl="1"/>
            <a:r>
              <a:rPr lang="en-US" dirty="0" smtClean="0"/>
              <a:t>Related ideas for future R&amp;D that are not closely aligned with </a:t>
            </a:r>
            <a:r>
              <a:rPr lang="en-US" dirty="0" err="1" smtClean="0"/>
              <a:t>IMMoRTALS</a:t>
            </a:r>
            <a:r>
              <a:rPr lang="en-US" dirty="0" smtClean="0"/>
              <a:t> or BRASS</a:t>
            </a:r>
          </a:p>
          <a:p>
            <a:r>
              <a:rPr lang="en-US" dirty="0" smtClean="0"/>
              <a:t>Team has demonstrated flexibility and adaptability (faculty moves, etc.)</a:t>
            </a:r>
            <a:endParaRPr lang="en-US" dirty="0"/>
          </a:p>
          <a:p>
            <a:pPr lvl="1"/>
            <a:r>
              <a:rPr lang="en-US" dirty="0" smtClean="0"/>
              <a:t>Great support from DARPA and AFRL</a:t>
            </a:r>
            <a:endParaRPr lang="en-US" dirty="0"/>
          </a:p>
          <a:p>
            <a:r>
              <a:rPr lang="en-US" dirty="0" smtClean="0"/>
              <a:t>Looking forward to the platform workshop and Phase 2</a:t>
            </a:r>
          </a:p>
          <a:p>
            <a:pPr lvl="1"/>
            <a:endParaRPr lang="en-US" dirty="0"/>
          </a:p>
          <a:p>
            <a:r>
              <a:rPr lang="en-US" dirty="0" smtClean="0"/>
              <a:t>Comments, guidance?</a:t>
            </a:r>
          </a:p>
        </p:txBody>
      </p:sp>
      <p:sp>
        <p:nvSpPr>
          <p:cNvPr id="4" name="Slide Number Placeholder 3"/>
          <p:cNvSpPr>
            <a:spLocks noGrp="1"/>
          </p:cNvSpPr>
          <p:nvPr>
            <p:ph type="sldNum" sz="quarter" idx="12"/>
          </p:nvPr>
        </p:nvSpPr>
        <p:spPr/>
        <p:txBody>
          <a:bodyPr/>
          <a:lstStyle/>
          <a:p>
            <a:fld id="{0840E6D7-221B-40B7-B50C-C3B5231B0D1A}" type="slidenum">
              <a:rPr lang="en-US" smtClean="0"/>
              <a:pPr/>
              <a:t>93</a:t>
            </a:fld>
            <a:endParaRPr lang="en-US"/>
          </a:p>
        </p:txBody>
      </p:sp>
    </p:spTree>
    <p:extLst>
      <p:ext uri="{BB962C8B-B14F-4D97-AF65-F5344CB8AC3E}">
        <p14:creationId xmlns:p14="http://schemas.microsoft.com/office/powerpoint/2010/main" val="1314158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CRTemplate4">
  <a:themeElements>
    <a:clrScheme name="">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B8989"/>
      </a:accent6>
      <a:hlink>
        <a:srgbClr val="7E9CE8"/>
      </a:hlink>
      <a:folHlink>
        <a:srgbClr val="D8D8EC"/>
      </a:folHlink>
    </a:clrScheme>
    <a:fontScheme name="">
      <a:majorFont>
        <a:latin typeface="Arial"/>
        <a:ea typeface="SimSun"/>
        <a:cs typeface=""/>
      </a:majorFont>
      <a:minorFont>
        <a:latin typeface="Arial"/>
        <a:ea typeface="SimSun"/>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FFFFFF"/>
        </a:dk1>
        <a:lt1>
          <a:srgbClr val="000000"/>
        </a:lt1>
        <a:dk2>
          <a:srgbClr val="C0C0C0"/>
        </a:dk2>
        <a:lt2>
          <a:srgbClr val="4F747B"/>
        </a:lt2>
        <a:accent1>
          <a:srgbClr val="859868"/>
        </a:accent1>
        <a:accent2>
          <a:srgbClr val="5F5F5F"/>
        </a:accent2>
        <a:accent3>
          <a:srgbClr val="AAAAAA"/>
        </a:accent3>
        <a:accent4>
          <a:srgbClr val="DCDCDC"/>
        </a:accent4>
        <a:accent5>
          <a:srgbClr val="C3CAB9"/>
        </a:accent5>
        <a:accent6>
          <a:srgbClr val="555555"/>
        </a:accent6>
        <a:hlink>
          <a:srgbClr val="5F5F5F"/>
        </a:hlink>
        <a:folHlink>
          <a:srgbClr val="BA1212"/>
        </a:folHlink>
      </a:clrScheme>
      <a:clrMap bg1="lt1" tx1="dk1" bg2="lt2" tx2="dk2" accent1="accent1" accent2="accent2" accent3="accent3" accent4="accent4" accent5="accent5" accent6="accent6" hlink="hlink" folHlink="folHlink"/>
    </a:extraClrScheme>
    <a:extraClrScheme>
      <a:clrScheme name="">
        <a:dk1>
          <a:srgbClr val="FFFFFF"/>
        </a:dk1>
        <a:lt1>
          <a:srgbClr val="4D0B0B"/>
        </a:lt1>
        <a:dk2>
          <a:srgbClr val="FFFFFF"/>
        </a:dk2>
        <a:lt2>
          <a:srgbClr val="3C0000"/>
        </a:lt2>
        <a:accent1>
          <a:srgbClr val="666633"/>
        </a:accent1>
        <a:accent2>
          <a:srgbClr val="CC3300"/>
        </a:accent2>
        <a:accent3>
          <a:srgbClr val="B2AAAA"/>
        </a:accent3>
        <a:accent4>
          <a:srgbClr val="DCDCDC"/>
        </a:accent4>
        <a:accent5>
          <a:srgbClr val="B9B9AD"/>
        </a:accent5>
        <a:accent6>
          <a:srgbClr val="B72D00"/>
        </a:accent6>
        <a:hlink>
          <a:srgbClr val="CC9900"/>
        </a:hlink>
        <a:folHlink>
          <a:srgbClr val="CCCC33"/>
        </a:folHlink>
      </a:clrScheme>
      <a:clrMap bg1="lt1" tx1="dk1" bg2="lt2" tx2="dk2" accent1="accent1" accent2="accent2" accent3="accent3" accent4="accent4" accent5="accent5" accent6="accent6" hlink="hlink" folHlink="folHlink"/>
    </a:extraClrScheme>
    <a:extraClrScheme>
      <a:clrScheme name="">
        <a:dk1>
          <a:srgbClr val="FFFFFF"/>
        </a:dk1>
        <a:lt1>
          <a:srgbClr val="15192B"/>
        </a:lt1>
        <a:dk2>
          <a:srgbClr val="CCCCFF"/>
        </a:dk2>
        <a:lt2>
          <a:srgbClr val="666699"/>
        </a:lt2>
        <a:accent1>
          <a:srgbClr val="4F893D"/>
        </a:accent1>
        <a:accent2>
          <a:srgbClr val="666699"/>
        </a:accent2>
        <a:accent3>
          <a:srgbClr val="AAAAAC"/>
        </a:accent3>
        <a:accent4>
          <a:srgbClr val="DCDCDC"/>
        </a:accent4>
        <a:accent5>
          <a:srgbClr val="B3C4AF"/>
        </a:accent5>
        <a:accent6>
          <a:srgbClr val="5B5B89"/>
        </a:accent6>
        <a:hlink>
          <a:srgbClr val="CC9900"/>
        </a:hlink>
        <a:folHlink>
          <a:srgbClr val="4837C7"/>
        </a:folHlink>
      </a:clrScheme>
      <a:clrMap bg1="lt1" tx1="dk1" bg2="lt2" tx2="dk2" accent1="accent1" accent2="accent2" accent3="accent3" accent4="accent4" accent5="accent5" accent6="accent6" hlink="hlink" folHlink="folHlink"/>
    </a:extraClrScheme>
    <a:extraClrScheme>
      <a:clrScheme name="">
        <a:dk1>
          <a:srgbClr val="FFFFFF"/>
        </a:dk1>
        <a:lt1>
          <a:srgbClr val="86001A"/>
        </a:lt1>
        <a:dk2>
          <a:srgbClr val="CCCC66"/>
        </a:dk2>
        <a:lt2>
          <a:srgbClr val="666699"/>
        </a:lt2>
        <a:accent1>
          <a:srgbClr val="FF3300"/>
        </a:accent1>
        <a:accent2>
          <a:srgbClr val="FF6600"/>
        </a:accent2>
        <a:accent3>
          <a:srgbClr val="C3AAAA"/>
        </a:accent3>
        <a:accent4>
          <a:srgbClr val="DCDCDC"/>
        </a:accent4>
        <a:accent5>
          <a:srgbClr val="FFADAA"/>
        </a:accent5>
        <a:accent6>
          <a:srgbClr val="E55B00"/>
        </a:accent6>
        <a:hlink>
          <a:srgbClr val="CC9900"/>
        </a:hlink>
        <a:folHlink>
          <a:srgbClr val="FF0000"/>
        </a:folHlink>
      </a:clrScheme>
      <a:clrMap bg1="lt1" tx1="dk1" bg2="lt2" tx2="dk2" accent1="accent1" accent2="accent2" accent3="accent3" accent4="accent4" accent5="accent5" accent6="accent6" hlink="hlink" folHlink="folHlink"/>
    </a:extraClrScheme>
    <a:extraClrScheme>
      <a:clrScheme name="">
        <a:dk1>
          <a:srgbClr val="FFFFFF"/>
        </a:dk1>
        <a:lt1>
          <a:srgbClr val="000054"/>
        </a:lt1>
        <a:dk2>
          <a:srgbClr val="FFFFFF"/>
        </a:dk2>
        <a:lt2>
          <a:srgbClr val="666699"/>
        </a:lt2>
        <a:accent1>
          <a:srgbClr val="3333FF"/>
        </a:accent1>
        <a:accent2>
          <a:srgbClr val="006699"/>
        </a:accent2>
        <a:accent3>
          <a:srgbClr val="AAAAB4"/>
        </a:accent3>
        <a:accent4>
          <a:srgbClr val="DCDCDC"/>
        </a:accent4>
        <a:accent5>
          <a:srgbClr val="ADADFF"/>
        </a:accent5>
        <a:accent6>
          <a:srgbClr val="005B89"/>
        </a:accent6>
        <a:hlink>
          <a:srgbClr val="669900"/>
        </a:hlink>
        <a:folHlink>
          <a:srgbClr val="0000FF"/>
        </a:folHlink>
      </a:clrScheme>
      <a:clrMap bg1="lt1" tx1="dk1" bg2="lt2" tx2="dk2" accent1="accent1" accent2="accent2" accent3="accent3" accent4="accent4" accent5="accent5" accent6="accent6" hlink="hlink" folHlink="folHlink"/>
    </a:extraClrScheme>
    <a:extraClrScheme>
      <a:clrScheme name="">
        <a:dk1>
          <a:srgbClr val="FFFFFF"/>
        </a:dk1>
        <a:lt1>
          <a:srgbClr val="30054B"/>
        </a:lt1>
        <a:dk2>
          <a:srgbClr val="FFFFFF"/>
        </a:dk2>
        <a:lt2>
          <a:srgbClr val="808080"/>
        </a:lt2>
        <a:accent1>
          <a:srgbClr val="797B9B"/>
        </a:accent1>
        <a:accent2>
          <a:srgbClr val="6B4FB1"/>
        </a:accent2>
        <a:accent3>
          <a:srgbClr val="ADAAB2"/>
        </a:accent3>
        <a:accent4>
          <a:srgbClr val="DCDCDC"/>
        </a:accent4>
        <a:accent5>
          <a:srgbClr val="BEBFCB"/>
        </a:accent5>
        <a:accent6>
          <a:srgbClr val="5F469E"/>
        </a:accent6>
        <a:hlink>
          <a:srgbClr val="7AACCE"/>
        </a:hlink>
        <a:folHlink>
          <a:srgbClr val="D8D8EC"/>
        </a:folHlink>
      </a:clrScheme>
      <a:clrMap bg1="lt1" tx1="dk1" bg2="lt2" tx2="dk2" accent1="accent1" accent2="accent2" accent3="accent3" accent4="accent4" accent5="accent5" accent6="accent6" hlink="hlink" folHlink="folHlink"/>
    </a:extraClrScheme>
    <a:extraClrScheme>
      <a:clrScheme name="">
        <a:dk1>
          <a:srgbClr val="FFFFCC"/>
        </a:dk1>
        <a:lt1>
          <a:srgbClr val="29527B"/>
        </a:lt1>
        <a:dk2>
          <a:srgbClr val="FFFFFF"/>
        </a:dk2>
        <a:lt2>
          <a:srgbClr val="808080"/>
        </a:lt2>
        <a:accent1>
          <a:srgbClr val="CCCC00"/>
        </a:accent1>
        <a:accent2>
          <a:srgbClr val="669999"/>
        </a:accent2>
        <a:accent3>
          <a:srgbClr val="ACB3BF"/>
        </a:accent3>
        <a:accent4>
          <a:srgbClr val="DCDCAF"/>
        </a:accent4>
        <a:accent5>
          <a:srgbClr val="E2E2AA"/>
        </a:accent5>
        <a:accent6>
          <a:srgbClr val="5B8989"/>
        </a:accent6>
        <a:hlink>
          <a:srgbClr val="D8D8EC"/>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476949"/>
        </a:lt1>
        <a:dk2>
          <a:srgbClr val="FFFFFF"/>
        </a:dk2>
        <a:lt2>
          <a:srgbClr val="666699"/>
        </a:lt2>
        <a:accent1>
          <a:srgbClr val="CC6600"/>
        </a:accent1>
        <a:accent2>
          <a:srgbClr val="CC9900"/>
        </a:accent2>
        <a:accent3>
          <a:srgbClr val="B1B9B1"/>
        </a:accent3>
        <a:accent4>
          <a:srgbClr val="DCDCDC"/>
        </a:accent4>
        <a:accent5>
          <a:srgbClr val="E2B9AA"/>
        </a:accent5>
        <a:accent6>
          <a:srgbClr val="B78900"/>
        </a:accent6>
        <a:hlink>
          <a:srgbClr val="669900"/>
        </a:hlink>
        <a:folHlink>
          <a:srgbClr val="A452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7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B8989"/>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51005</TotalTime>
  <Words>7714</Words>
  <Application>Microsoft Office PowerPoint</Application>
  <PresentationFormat>On-screen Show (4:3)</PresentationFormat>
  <Paragraphs>1211</Paragraphs>
  <Slides>93</Slides>
  <Notes>20</Notes>
  <HiddenSlides>0</HiddenSlides>
  <MMClips>0</MMClips>
  <ScaleCrop>false</ScaleCrop>
  <HeadingPairs>
    <vt:vector size="6" baseType="variant">
      <vt:variant>
        <vt:lpstr>Theme</vt:lpstr>
      </vt:variant>
      <vt:variant>
        <vt:i4>2</vt:i4>
      </vt:variant>
      <vt:variant>
        <vt:lpstr>Slide Titles</vt:lpstr>
      </vt:variant>
      <vt:variant>
        <vt:i4>93</vt:i4>
      </vt:variant>
      <vt:variant>
        <vt:lpstr>Custom Shows</vt:lpstr>
      </vt:variant>
      <vt:variant>
        <vt:i4>2</vt:i4>
      </vt:variant>
    </vt:vector>
  </HeadingPairs>
  <TitlesOfParts>
    <vt:vector size="97" baseType="lpstr">
      <vt:lpstr>1_BBN-RTN-Template</vt:lpstr>
      <vt:lpstr>UCRTemplate4</vt:lpstr>
      <vt:lpstr>PowerPoint Presentation</vt:lpstr>
      <vt:lpstr>Agenda</vt:lpstr>
      <vt:lpstr>Program Review</vt:lpstr>
      <vt:lpstr>Outline</vt:lpstr>
      <vt:lpstr>IMMoRTALS Platform and Domain</vt:lpstr>
      <vt:lpstr>The Tactical SA Domain Offers a Rich Context for Program Evolution </vt:lpstr>
      <vt:lpstr>Example Mission, Supporting SA Data &amp; Hardware/Software Resources</vt:lpstr>
      <vt:lpstr>Baseline Application and Example Changes</vt:lpstr>
      <vt:lpstr>Key Concepts and Assumptions</vt:lpstr>
      <vt:lpstr>Two Flavors of Change Handling</vt:lpstr>
      <vt:lpstr>Approach: Deriving Program Evolution    </vt:lpstr>
      <vt:lpstr>Approach: Deriving Evolution (contd) </vt:lpstr>
      <vt:lpstr>IMMoRTALS System Overview</vt:lpstr>
      <vt:lpstr>Phase 1 CPs</vt:lpstr>
      <vt:lpstr>CPs and the SA Mission Relevance</vt:lpstr>
      <vt:lpstr>CP 1: Respond to Mission Requirement Changes </vt:lpstr>
      <vt:lpstr>CP1: Substitute and Massage the Code</vt:lpstr>
      <vt:lpstr>CP 2: Respond to Mission Requirement  and Target Environment Change</vt:lpstr>
      <vt:lpstr>CP 2: Synthesize and Add Code That Relieves the Pressure on Bandwidth </vt:lpstr>
      <vt:lpstr>Programmatics</vt:lpstr>
      <vt:lpstr>Program Status/Summary of Progress</vt:lpstr>
      <vt:lpstr>Major Achievements</vt:lpstr>
      <vt:lpstr>R&amp;D Spotlight</vt:lpstr>
      <vt:lpstr>IMMoRTALS R&amp;D Areas</vt:lpstr>
      <vt:lpstr>Semantic Modeling and Knowledge Representation</vt:lpstr>
      <vt:lpstr>Technology gaps addressed</vt:lpstr>
      <vt:lpstr>What we’ve done</vt:lpstr>
      <vt:lpstr>What we’ve done (cont.)</vt:lpstr>
      <vt:lpstr>Toolchain showcase Ontology generator</vt:lpstr>
      <vt:lpstr>Toolchain showcase Ontology generator</vt:lpstr>
      <vt:lpstr>Toolchain showcase Ontology generator</vt:lpstr>
      <vt:lpstr>Toolchain showcase Ontology generator</vt:lpstr>
      <vt:lpstr>Toolchain showcase Annotation generator</vt:lpstr>
      <vt:lpstr>Toolchain showcase Annotation generator</vt:lpstr>
      <vt:lpstr>PowerPoint Presentation</vt:lpstr>
      <vt:lpstr>Knowledge extraction overview</vt:lpstr>
      <vt:lpstr>Knowledge extraction overview</vt:lpstr>
      <vt:lpstr>Knowledge extraction overview</vt:lpstr>
      <vt:lpstr>Knowledge extraction overview</vt:lpstr>
      <vt:lpstr>Knowledge extraction overview</vt:lpstr>
      <vt:lpstr>PowerPoint Presentation</vt:lpstr>
      <vt:lpstr>Knowledge repository CONOPs</vt:lpstr>
      <vt:lpstr>Current limitations</vt:lpstr>
      <vt:lpstr>Possible extensions and applications</vt:lpstr>
      <vt:lpstr>Resource Usage Inference via program analysis</vt:lpstr>
      <vt:lpstr>Problem Statement</vt:lpstr>
      <vt:lpstr>Overview</vt:lpstr>
      <vt:lpstr>Overview</vt:lpstr>
      <vt:lpstr>Approach</vt:lpstr>
      <vt:lpstr>Approach</vt:lpstr>
      <vt:lpstr>Approach</vt:lpstr>
      <vt:lpstr>Current Status</vt:lpstr>
      <vt:lpstr>Mutation testing work for IMMORTALS</vt:lpstr>
      <vt:lpstr>Mutation work</vt:lpstr>
      <vt:lpstr>Tool - JReduce</vt:lpstr>
      <vt:lpstr>Discovery and analytics</vt:lpstr>
      <vt:lpstr>Research problems</vt:lpstr>
      <vt:lpstr>Completed vs ongoing work</vt:lpstr>
      <vt:lpstr>Phase 1 workshop</vt:lpstr>
      <vt:lpstr>Workshop Physical Assets</vt:lpstr>
      <vt:lpstr>Workshop Programmatics</vt:lpstr>
      <vt:lpstr>LL Interaction</vt:lpstr>
      <vt:lpstr>LL’s API Doc</vt:lpstr>
      <vt:lpstr>LL’s API Doc continued</vt:lpstr>
      <vt:lpstr>General workflow for “offline” adaptation</vt:lpstr>
      <vt:lpstr>Intent Validation Challenge</vt:lpstr>
      <vt:lpstr>Intent Validation Implementation</vt:lpstr>
      <vt:lpstr>Scenario Emulation</vt:lpstr>
      <vt:lpstr>Overall Experience</vt:lpstr>
      <vt:lpstr>Looking ahead at Phase 2</vt:lpstr>
      <vt:lpstr>Phase 2 Technology Push </vt:lpstr>
      <vt:lpstr>Progression of CPs </vt:lpstr>
      <vt:lpstr>Demo</vt:lpstr>
      <vt:lpstr>Conceptual Outline</vt:lpstr>
      <vt:lpstr>Demo Overview</vt:lpstr>
      <vt:lpstr>Demo Notional Scenario</vt:lpstr>
      <vt:lpstr>Baseline application</vt:lpstr>
      <vt:lpstr>Bandwidth constraint</vt:lpstr>
      <vt:lpstr>Preview of results</vt:lpstr>
      <vt:lpstr>TA4 interface: DAS Status</vt:lpstr>
      <vt:lpstr>Bandwidth Constraint - Adapted</vt:lpstr>
      <vt:lpstr> Linkage to Evaluation</vt:lpstr>
      <vt:lpstr>Tech Transition</vt:lpstr>
      <vt:lpstr>IMMoRTALS is Well Positioned for Transition </vt:lpstr>
      <vt:lpstr>Potential Users </vt:lpstr>
      <vt:lpstr>Transition Targets</vt:lpstr>
      <vt:lpstr>Transition Options </vt:lpstr>
      <vt:lpstr>Usability </vt:lpstr>
      <vt:lpstr>Usability: Audience</vt:lpstr>
      <vt:lpstr>Consider the ATAK/TAKServer Maintainers</vt:lpstr>
      <vt:lpstr>Usability: A Concrete Idea</vt:lpstr>
      <vt:lpstr>Conclusion, Action Items</vt:lpstr>
      <vt:lpstr>Summary </vt:lpstr>
      <vt:lpstr>Custom Show 1</vt:lpstr>
      <vt:lpstr>Custom Show 2</vt:lpstr>
    </vt:vector>
  </TitlesOfParts>
  <Company>BBN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matt</cp:lastModifiedBy>
  <cp:revision>2443</cp:revision>
  <cp:lastPrinted>2015-11-30T19:39:18Z</cp:lastPrinted>
  <dcterms:created xsi:type="dcterms:W3CDTF">2010-07-09T13:55:20Z</dcterms:created>
  <dcterms:modified xsi:type="dcterms:W3CDTF">2017-02-02T05:13:59Z</dcterms:modified>
</cp:coreProperties>
</file>